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364" r:id="rId3"/>
    <p:sldId id="303" r:id="rId4"/>
    <p:sldId id="258" r:id="rId5"/>
    <p:sldId id="348" r:id="rId6"/>
    <p:sldId id="349" r:id="rId7"/>
    <p:sldId id="350" r:id="rId8"/>
    <p:sldId id="352" r:id="rId9"/>
    <p:sldId id="353" r:id="rId10"/>
    <p:sldId id="354" r:id="rId11"/>
    <p:sldId id="355" r:id="rId12"/>
    <p:sldId id="356" r:id="rId13"/>
    <p:sldId id="357" r:id="rId14"/>
    <p:sldId id="358" r:id="rId15"/>
    <p:sldId id="359" r:id="rId16"/>
    <p:sldId id="360" r:id="rId17"/>
    <p:sldId id="370" r:id="rId18"/>
    <p:sldId id="361" r:id="rId19"/>
    <p:sldId id="365" r:id="rId20"/>
    <p:sldId id="366" r:id="rId21"/>
    <p:sldId id="367" r:id="rId22"/>
    <p:sldId id="368" r:id="rId23"/>
    <p:sldId id="369" r:id="rId24"/>
    <p:sldId id="371" r:id="rId25"/>
    <p:sldId id="372" r:id="rId26"/>
    <p:sldId id="375" r:id="rId27"/>
    <p:sldId id="373" r:id="rId28"/>
    <p:sldId id="297" r:id="rId29"/>
    <p:sldId id="299" r:id="rId30"/>
    <p:sldId id="326" r:id="rId31"/>
    <p:sldId id="379" r:id="rId32"/>
    <p:sldId id="342" r:id="rId33"/>
    <p:sldId id="343" r:id="rId34"/>
    <p:sldId id="344" r:id="rId35"/>
    <p:sldId id="274" r:id="rId36"/>
    <p:sldId id="346" r:id="rId37"/>
    <p:sldId id="347"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EBF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3" autoAdjust="0"/>
    <p:restoredTop sz="86501" autoAdjust="0"/>
  </p:normalViewPr>
  <p:slideViewPr>
    <p:cSldViewPr>
      <p:cViewPr>
        <p:scale>
          <a:sx n="66" d="100"/>
          <a:sy n="66" d="100"/>
        </p:scale>
        <p:origin x="-1786" y="-331"/>
      </p:cViewPr>
      <p:guideLst>
        <p:guide orient="horz" pos="2160"/>
        <p:guide pos="2880"/>
      </p:guideLst>
    </p:cSldViewPr>
  </p:slideViewPr>
  <p:outlineViewPr>
    <p:cViewPr>
      <p:scale>
        <a:sx n="33" d="100"/>
        <a:sy n="33" d="100"/>
      </p:scale>
      <p:origin x="0" y="72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986AA8-784A-44A7-AE76-5595D9ADE374}" type="datetimeFigureOut">
              <a:rPr lang="ru-RU" smtClean="0"/>
              <a:t>05.05.2022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80DADA-7164-4C9B-9403-D89F4C394A96}" type="slidenum">
              <a:rPr lang="ru-RU" smtClean="0"/>
              <a:t>‹#›</a:t>
            </a:fld>
            <a:endParaRPr lang="ru-RU"/>
          </a:p>
        </p:txBody>
      </p:sp>
    </p:spTree>
    <p:extLst>
      <p:ext uri="{BB962C8B-B14F-4D97-AF65-F5344CB8AC3E}">
        <p14:creationId xmlns:p14="http://schemas.microsoft.com/office/powerpoint/2010/main" val="226070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05.05.2022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05.05.2022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05.05.2022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05.05.2022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05.05.2022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05.05.2022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05.05.2022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7FF"/>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05.05.2022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fgosreestr.r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antat.ru/ru/iyli/publishing/boo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11391" y="1149151"/>
            <a:ext cx="7557729" cy="2448272"/>
          </a:xfrm>
        </p:spPr>
        <p:txBody>
          <a:bodyPr>
            <a:normAutofit fontScale="90000"/>
          </a:bodyPr>
          <a:lstStyle/>
          <a:p>
            <a:r>
              <a:rPr lang="tt-RU" b="1" dirty="0">
                <a:solidFill>
                  <a:srgbClr val="0070C0"/>
                </a:solidFill>
              </a:rPr>
              <a:t>Тел өйрәнүдә </a:t>
            </a:r>
            <a:r>
              <a:rPr lang="tt-RU" b="1" dirty="0" smtClean="0">
                <a:solidFill>
                  <a:srgbClr val="0070C0"/>
                </a:solidFill>
              </a:rPr>
              <a:t>хокукый-методик </a:t>
            </a:r>
            <a:r>
              <a:rPr lang="tt-RU" b="1" dirty="0">
                <a:solidFill>
                  <a:srgbClr val="0070C0"/>
                </a:solidFill>
              </a:rPr>
              <a:t>документлар</a:t>
            </a:r>
            <a:r>
              <a:rPr lang="ru-RU" b="1" dirty="0" smtClean="0">
                <a:solidFill>
                  <a:srgbClr val="0070C0"/>
                </a:solidFill>
                <a:latin typeface="Times New Roman"/>
                <a:ea typeface="Times New Roman"/>
              </a:rPr>
              <a:t/>
            </a:r>
            <a:br>
              <a:rPr lang="ru-RU" b="1" dirty="0" smtClean="0">
                <a:solidFill>
                  <a:srgbClr val="0070C0"/>
                </a:solidFill>
                <a:latin typeface="Times New Roman"/>
                <a:ea typeface="Times New Roman"/>
              </a:rPr>
            </a:br>
            <a:r>
              <a:rPr lang="ru-RU" sz="4000" dirty="0" smtClean="0">
                <a:latin typeface="Times New Roman"/>
                <a:ea typeface="Times New Roman"/>
              </a:rPr>
              <a:t/>
            </a:r>
            <a:br>
              <a:rPr lang="ru-RU" sz="4000" dirty="0" smtClean="0">
                <a:latin typeface="Times New Roman"/>
                <a:ea typeface="Times New Roman"/>
              </a:rPr>
            </a:br>
            <a:endParaRPr lang="ru-RU" dirty="0"/>
          </a:p>
        </p:txBody>
      </p:sp>
      <p:sp>
        <p:nvSpPr>
          <p:cNvPr id="3" name="Подзаголовок 2"/>
          <p:cNvSpPr>
            <a:spLocks noGrp="1"/>
          </p:cNvSpPr>
          <p:nvPr>
            <p:ph type="subTitle" idx="1"/>
          </p:nvPr>
        </p:nvSpPr>
        <p:spPr>
          <a:xfrm>
            <a:off x="1371600" y="4221088"/>
            <a:ext cx="7304856" cy="1417712"/>
          </a:xfrm>
        </p:spPr>
        <p:txBody>
          <a:bodyPr>
            <a:normAutofit fontScale="92500" lnSpcReduction="10000"/>
          </a:bodyPr>
          <a:lstStyle/>
          <a:p>
            <a:r>
              <a:rPr lang="ru-RU" dirty="0" err="1" smtClean="0">
                <a:solidFill>
                  <a:srgbClr val="0070C0"/>
                </a:solidFill>
              </a:rPr>
              <a:t>Зинн</a:t>
            </a:r>
            <a:r>
              <a:rPr lang="tt-RU" dirty="0" smtClean="0">
                <a:solidFill>
                  <a:srgbClr val="0070C0"/>
                </a:solidFill>
              </a:rPr>
              <a:t>әтуллин Р.К., </a:t>
            </a:r>
          </a:p>
          <a:p>
            <a:r>
              <a:rPr lang="tt-RU" dirty="0" smtClean="0">
                <a:solidFill>
                  <a:srgbClr val="0070C0"/>
                </a:solidFill>
              </a:rPr>
              <a:t>Казан шәһәре мәгариф идарәсенең мәг</a:t>
            </a:r>
            <a:r>
              <a:rPr lang="ru-RU" dirty="0" smtClean="0">
                <a:solidFill>
                  <a:srgbClr val="0070C0"/>
                </a:solidFill>
              </a:rPr>
              <a:t>ъ</a:t>
            </a:r>
            <a:r>
              <a:rPr lang="tt-RU" dirty="0" smtClean="0">
                <a:solidFill>
                  <a:srgbClr val="0070C0"/>
                </a:solidFill>
              </a:rPr>
              <a:t>лүмати-методик бүлеге методисты</a:t>
            </a:r>
            <a:endParaRPr lang="ru-RU" dirty="0">
              <a:solidFill>
                <a:srgbClr val="0070C0"/>
              </a:solidFill>
            </a:endParaRPr>
          </a:p>
        </p:txBody>
      </p:sp>
      <p:pic>
        <p:nvPicPr>
          <p:cNvPr id="4" name="Picture 18" descr="Герб Республики Татарста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3747"/>
            <a:ext cx="1071563"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05264"/>
            <a:ext cx="9180512" cy="1028270"/>
          </a:xfrm>
          <a:prstGeom prst="rect">
            <a:avLst/>
          </a:prstGeom>
        </p:spPr>
      </p:pic>
    </p:spTree>
    <p:extLst>
      <p:ext uri="{BB962C8B-B14F-4D97-AF65-F5344CB8AC3E}">
        <p14:creationId xmlns:p14="http://schemas.microsoft.com/office/powerpoint/2010/main" val="593655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82154"/>
          </a:xfrm>
          <a:noFill/>
        </p:spPr>
        <p:txBody>
          <a:bodyPr>
            <a:normAutofit fontScale="90000"/>
          </a:bodyPr>
          <a:lstStyle/>
          <a:p>
            <a:r>
              <a:rPr lang="tt-RU" dirty="0" smtClean="0">
                <a:solidFill>
                  <a:srgbClr val="0070C0"/>
                </a:solidFill>
              </a:rPr>
              <a:t/>
            </a:r>
            <a:br>
              <a:rPr lang="tt-RU" dirty="0" smtClean="0">
                <a:solidFill>
                  <a:srgbClr val="0070C0"/>
                </a:solidFill>
              </a:rPr>
            </a:br>
            <a:r>
              <a:rPr lang="ru-RU" sz="3600" b="1" dirty="0" err="1" smtClean="0">
                <a:solidFill>
                  <a:srgbClr val="0070C0"/>
                </a:solidFill>
              </a:rPr>
              <a:t>Предметларны</a:t>
            </a:r>
            <a:r>
              <a:rPr lang="ru-RU" sz="3600" b="1" dirty="0" smtClean="0">
                <a:solidFill>
                  <a:srgbClr val="0070C0"/>
                </a:solidFill>
              </a:rPr>
              <a:t> (курс, </a:t>
            </a:r>
            <a:r>
              <a:rPr lang="ru-RU" sz="3600" b="1" dirty="0" err="1" smtClean="0">
                <a:solidFill>
                  <a:srgbClr val="0070C0"/>
                </a:solidFill>
              </a:rPr>
              <a:t>дисциплина,модуль</a:t>
            </a:r>
            <a:r>
              <a:rPr lang="ru-RU" sz="3600" b="1" dirty="0" smtClean="0">
                <a:solidFill>
                  <a:srgbClr val="0070C0"/>
                </a:solidFill>
              </a:rPr>
              <a:t>) </a:t>
            </a:r>
            <a:r>
              <a:rPr lang="ru-RU" sz="3600" b="1" dirty="0" err="1" smtClean="0">
                <a:solidFill>
                  <a:srgbClr val="0070C0"/>
                </a:solidFill>
              </a:rPr>
              <a:t>укыту</a:t>
            </a:r>
            <a:r>
              <a:rPr lang="ru-RU" sz="3600" b="1" dirty="0" smtClean="0">
                <a:solidFill>
                  <a:srgbClr val="0070C0"/>
                </a:solidFill>
              </a:rPr>
              <a:t> </a:t>
            </a:r>
            <a:r>
              <a:rPr lang="ru-RU" sz="3600" b="1" dirty="0" err="1" smtClean="0">
                <a:solidFill>
                  <a:srgbClr val="0070C0"/>
                </a:solidFill>
              </a:rPr>
              <a:t>программалары</a:t>
            </a:r>
            <a:r>
              <a:rPr lang="tt-RU" sz="3600" b="1" dirty="0" smtClean="0">
                <a:solidFill>
                  <a:srgbClr val="0070C0"/>
                </a:solidFill>
              </a:rPr>
              <a:t/>
            </a:r>
            <a:br>
              <a:rPr lang="tt-RU" sz="3600" b="1" dirty="0" smtClean="0">
                <a:solidFill>
                  <a:srgbClr val="0070C0"/>
                </a:solidFill>
              </a:rPr>
            </a:br>
            <a:endParaRPr lang="ru-RU" sz="3600" b="1" dirty="0">
              <a:solidFill>
                <a:srgbClr val="002060"/>
              </a:solidFill>
            </a:endParaRPr>
          </a:p>
        </p:txBody>
      </p:sp>
      <p:sp>
        <p:nvSpPr>
          <p:cNvPr id="3" name="Объект 2"/>
          <p:cNvSpPr>
            <a:spLocks noGrp="1"/>
          </p:cNvSpPr>
          <p:nvPr>
            <p:ph idx="1"/>
          </p:nvPr>
        </p:nvSpPr>
        <p:spPr>
          <a:xfrm>
            <a:off x="467544" y="1916832"/>
            <a:ext cx="8229600" cy="4525963"/>
          </a:xfrm>
        </p:spPr>
        <p:txBody>
          <a:bodyPr>
            <a:normAutofit fontScale="92500" lnSpcReduction="20000"/>
          </a:bodyPr>
          <a:lstStyle/>
          <a:p>
            <a:pPr algn="ctr"/>
            <a:r>
              <a:rPr lang="tt-RU" sz="3600" dirty="0">
                <a:solidFill>
                  <a:srgbClr val="FF0000"/>
                </a:solidFill>
              </a:rPr>
              <a:t>Реестр примерных основных общеобразовательных программ</a:t>
            </a:r>
            <a:r>
              <a:rPr lang="ru-RU" sz="3600" dirty="0">
                <a:solidFill>
                  <a:srgbClr val="FF0000"/>
                </a:solidFill>
              </a:rPr>
              <a:t> </a:t>
            </a:r>
          </a:p>
          <a:p>
            <a:pPr marL="0" indent="0" algn="ctr">
              <a:buNone/>
            </a:pPr>
            <a:r>
              <a:rPr lang="ru-RU" sz="3600" dirty="0">
                <a:solidFill>
                  <a:srgbClr val="7030A0"/>
                </a:solidFill>
              </a:rPr>
              <a:t>	</a:t>
            </a:r>
            <a:r>
              <a:rPr lang="ru-RU" sz="3600" dirty="0">
                <a:solidFill>
                  <a:srgbClr val="FF0000"/>
                </a:solidFill>
              </a:rPr>
              <a:t>(</a:t>
            </a:r>
            <a:r>
              <a:rPr lang="en-US" sz="3600" dirty="0">
                <a:solidFill>
                  <a:srgbClr val="FF0000"/>
                </a:solidFill>
              </a:rPr>
              <a:t>https://fgosreestr.ru/</a:t>
            </a:r>
            <a:r>
              <a:rPr lang="ru-RU" sz="3600" dirty="0">
                <a:solidFill>
                  <a:srgbClr val="FF0000"/>
                </a:solidFill>
              </a:rPr>
              <a:t>)</a:t>
            </a:r>
          </a:p>
          <a:p>
            <a:pPr marL="514350" indent="-514350">
              <a:buAutoNum type="arabicParenR"/>
            </a:pPr>
            <a:r>
              <a:rPr lang="ru-RU" sz="2200" dirty="0" smtClean="0">
                <a:solidFill>
                  <a:srgbClr val="7030A0"/>
                </a:solidFill>
              </a:rPr>
              <a:t>Примерная образовательная программа учебного предмета «Родной (татарский) язык» для 10-11 классов среднего общего образования </a:t>
            </a:r>
            <a:r>
              <a:rPr lang="tt-RU" sz="2200" dirty="0" smtClean="0">
                <a:solidFill>
                  <a:srgbClr val="0070C0"/>
                </a:solidFill>
              </a:rPr>
              <a:t>(</a:t>
            </a:r>
            <a:r>
              <a:rPr lang="ru-RU" sz="2200" dirty="0" smtClean="0">
                <a:solidFill>
                  <a:srgbClr val="0070C0"/>
                </a:solidFill>
              </a:rPr>
              <a:t>одобрена решением федерального учебно-методического объединения по общему образованию</a:t>
            </a:r>
            <a:r>
              <a:rPr lang="ru-RU" sz="2200" dirty="0">
                <a:solidFill>
                  <a:srgbClr val="0070C0"/>
                </a:solidFill>
              </a:rPr>
              <a:t>, </a:t>
            </a:r>
            <a:r>
              <a:rPr lang="ru-RU" sz="2200" dirty="0" smtClean="0">
                <a:solidFill>
                  <a:srgbClr val="0070C0"/>
                </a:solidFill>
              </a:rPr>
              <a:t>протокол от 17 сентября 2020 </a:t>
            </a:r>
            <a:r>
              <a:rPr lang="ru-RU" sz="2200" dirty="0">
                <a:solidFill>
                  <a:srgbClr val="0070C0"/>
                </a:solidFill>
              </a:rPr>
              <a:t>№ </a:t>
            </a:r>
            <a:r>
              <a:rPr lang="ru-RU" sz="2200" dirty="0" smtClean="0">
                <a:solidFill>
                  <a:srgbClr val="0070C0"/>
                </a:solidFill>
              </a:rPr>
              <a:t>3/20)</a:t>
            </a:r>
          </a:p>
          <a:p>
            <a:pPr marL="514350" indent="-514350">
              <a:buFont typeface="Arial" pitchFamily="34" charset="0"/>
              <a:buAutoNum type="arabicParenR"/>
            </a:pPr>
            <a:r>
              <a:rPr lang="ru-RU" sz="2200" dirty="0">
                <a:solidFill>
                  <a:srgbClr val="7030A0"/>
                </a:solidFill>
              </a:rPr>
              <a:t>Примерная программа по учебному предмету «Государственный язык Республики Татарстан - татарский язык» для образовательных организаций, реализующих программы основного общего </a:t>
            </a:r>
            <a:r>
              <a:rPr lang="ru-RU" sz="2200" dirty="0" smtClean="0">
                <a:solidFill>
                  <a:srgbClr val="7030A0"/>
                </a:solidFill>
              </a:rPr>
              <a:t>образования </a:t>
            </a:r>
            <a:r>
              <a:rPr lang="tt-RU" sz="2200" dirty="0" smtClean="0">
                <a:solidFill>
                  <a:srgbClr val="0070C0"/>
                </a:solidFill>
              </a:rPr>
              <a:t>(</a:t>
            </a:r>
            <a:r>
              <a:rPr lang="ru-RU" sz="2200" dirty="0">
                <a:solidFill>
                  <a:srgbClr val="0070C0"/>
                </a:solidFill>
              </a:rPr>
              <a:t>одобрена решением федерального учебно-методического объединения по общему образованию, протокол от </a:t>
            </a:r>
            <a:r>
              <a:rPr lang="ru-RU" sz="2200" dirty="0" smtClean="0">
                <a:solidFill>
                  <a:srgbClr val="0070C0"/>
                </a:solidFill>
              </a:rPr>
              <a:t>30 мая 2018 </a:t>
            </a:r>
            <a:r>
              <a:rPr lang="ru-RU" sz="2200" dirty="0">
                <a:solidFill>
                  <a:srgbClr val="0070C0"/>
                </a:solidFill>
              </a:rPr>
              <a:t>№ </a:t>
            </a:r>
            <a:r>
              <a:rPr lang="ru-RU" sz="2200" dirty="0" smtClean="0">
                <a:solidFill>
                  <a:srgbClr val="0070C0"/>
                </a:solidFill>
              </a:rPr>
              <a:t>3/18)</a:t>
            </a:r>
            <a:endParaRPr lang="ru-RU" sz="2200" dirty="0">
              <a:solidFill>
                <a:srgbClr val="0070C0"/>
              </a:solidFill>
            </a:endParaRPr>
          </a:p>
          <a:p>
            <a:pPr marL="514350" indent="-514350">
              <a:buAutoNum type="arabicParenR"/>
            </a:pPr>
            <a:endParaRPr lang="ru-RU" sz="2200" dirty="0">
              <a:solidFill>
                <a:srgbClr val="0070C0"/>
              </a:solidFill>
            </a:endParaRPr>
          </a:p>
          <a:p>
            <a:pPr marL="0" indent="0">
              <a:buNone/>
            </a:pPr>
            <a:endParaRPr lang="ru-RU" sz="2000" dirty="0">
              <a:solidFill>
                <a:srgbClr val="0070C0"/>
              </a:solidFill>
            </a:endParaRPr>
          </a:p>
          <a:p>
            <a:pPr marL="0" indent="0">
              <a:buNone/>
            </a:pPr>
            <a:endParaRPr lang="ru-RU" sz="2000" dirty="0">
              <a:solidFill>
                <a:srgbClr val="0070C0"/>
              </a:solidFill>
            </a:endParaRPr>
          </a:p>
          <a:p>
            <a:pPr marL="0" indent="0">
              <a:buNone/>
            </a:pPr>
            <a:endParaRPr lang="ru-RU" sz="2000" dirty="0" smtClean="0">
              <a:solidFill>
                <a:srgbClr val="7030A0"/>
              </a:solidFill>
            </a:endParaRPr>
          </a:p>
          <a:p>
            <a:pPr marL="0" indent="0">
              <a:buNone/>
            </a:pPr>
            <a:endParaRPr lang="ru-RU" dirty="0">
              <a:solidFill>
                <a:srgbClr val="7030A0"/>
              </a:solidFill>
            </a:endParaRPr>
          </a:p>
        </p:txBody>
      </p:sp>
    </p:spTree>
    <p:extLst>
      <p:ext uri="{BB962C8B-B14F-4D97-AF65-F5344CB8AC3E}">
        <p14:creationId xmlns:p14="http://schemas.microsoft.com/office/powerpoint/2010/main" val="23719152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82154"/>
          </a:xfrm>
          <a:noFill/>
        </p:spPr>
        <p:txBody>
          <a:bodyPr>
            <a:normAutofit fontScale="90000"/>
          </a:bodyPr>
          <a:lstStyle/>
          <a:p>
            <a:r>
              <a:rPr lang="tt-RU" dirty="0" smtClean="0">
                <a:solidFill>
                  <a:srgbClr val="0070C0"/>
                </a:solidFill>
              </a:rPr>
              <a:t/>
            </a:r>
            <a:br>
              <a:rPr lang="tt-RU" dirty="0" smtClean="0">
                <a:solidFill>
                  <a:srgbClr val="0070C0"/>
                </a:solidFill>
              </a:rPr>
            </a:br>
            <a:r>
              <a:rPr lang="ru-RU" sz="3600" b="1" dirty="0" err="1" smtClean="0">
                <a:solidFill>
                  <a:srgbClr val="0070C0"/>
                </a:solidFill>
              </a:rPr>
              <a:t>Предметларны</a:t>
            </a:r>
            <a:r>
              <a:rPr lang="ru-RU" sz="3600" b="1" dirty="0" smtClean="0">
                <a:solidFill>
                  <a:srgbClr val="0070C0"/>
                </a:solidFill>
              </a:rPr>
              <a:t> (курс, </a:t>
            </a:r>
            <a:r>
              <a:rPr lang="ru-RU" sz="3600" b="1" dirty="0" err="1" smtClean="0">
                <a:solidFill>
                  <a:srgbClr val="0070C0"/>
                </a:solidFill>
              </a:rPr>
              <a:t>дисциплина,модуль</a:t>
            </a:r>
            <a:r>
              <a:rPr lang="ru-RU" sz="3600" b="1" dirty="0" smtClean="0">
                <a:solidFill>
                  <a:srgbClr val="0070C0"/>
                </a:solidFill>
              </a:rPr>
              <a:t>) </a:t>
            </a:r>
            <a:r>
              <a:rPr lang="ru-RU" sz="3600" b="1" dirty="0" err="1" smtClean="0">
                <a:solidFill>
                  <a:srgbClr val="0070C0"/>
                </a:solidFill>
              </a:rPr>
              <a:t>укыту</a:t>
            </a:r>
            <a:r>
              <a:rPr lang="ru-RU" sz="3600" b="1" dirty="0" smtClean="0">
                <a:solidFill>
                  <a:srgbClr val="0070C0"/>
                </a:solidFill>
              </a:rPr>
              <a:t> </a:t>
            </a:r>
            <a:r>
              <a:rPr lang="ru-RU" sz="3600" b="1" dirty="0" err="1" smtClean="0">
                <a:solidFill>
                  <a:srgbClr val="0070C0"/>
                </a:solidFill>
              </a:rPr>
              <a:t>программалары</a:t>
            </a:r>
            <a:r>
              <a:rPr lang="tt-RU" sz="3600" b="1" dirty="0" smtClean="0">
                <a:solidFill>
                  <a:srgbClr val="0070C0"/>
                </a:solidFill>
              </a:rPr>
              <a:t/>
            </a:r>
            <a:br>
              <a:rPr lang="tt-RU" sz="3600" b="1" dirty="0" smtClean="0">
                <a:solidFill>
                  <a:srgbClr val="0070C0"/>
                </a:solidFill>
              </a:rPr>
            </a:br>
            <a:endParaRPr lang="ru-RU" sz="3600" b="1" dirty="0">
              <a:solidFill>
                <a:srgbClr val="002060"/>
              </a:solidFill>
            </a:endParaRPr>
          </a:p>
        </p:txBody>
      </p:sp>
      <p:sp>
        <p:nvSpPr>
          <p:cNvPr id="3" name="Объект 2"/>
          <p:cNvSpPr>
            <a:spLocks noGrp="1"/>
          </p:cNvSpPr>
          <p:nvPr>
            <p:ph idx="1"/>
          </p:nvPr>
        </p:nvSpPr>
        <p:spPr>
          <a:xfrm>
            <a:off x="467544" y="1916832"/>
            <a:ext cx="8229600" cy="4525963"/>
          </a:xfrm>
        </p:spPr>
        <p:txBody>
          <a:bodyPr>
            <a:normAutofit fontScale="92500" lnSpcReduction="10000"/>
          </a:bodyPr>
          <a:lstStyle/>
          <a:p>
            <a:pPr algn="ctr"/>
            <a:r>
              <a:rPr lang="tt-RU" sz="3600" dirty="0">
                <a:solidFill>
                  <a:srgbClr val="FF0000"/>
                </a:solidFill>
              </a:rPr>
              <a:t>Реестр примерных основных общеобразовательных программ</a:t>
            </a:r>
            <a:r>
              <a:rPr lang="ru-RU" sz="3600" dirty="0">
                <a:solidFill>
                  <a:srgbClr val="FF0000"/>
                </a:solidFill>
              </a:rPr>
              <a:t> </a:t>
            </a:r>
          </a:p>
          <a:p>
            <a:pPr marL="0" indent="0" algn="ctr">
              <a:buNone/>
            </a:pPr>
            <a:r>
              <a:rPr lang="ru-RU" sz="3600" dirty="0">
                <a:solidFill>
                  <a:srgbClr val="7030A0"/>
                </a:solidFill>
              </a:rPr>
              <a:t>	</a:t>
            </a:r>
            <a:r>
              <a:rPr lang="ru-RU" sz="3600" dirty="0">
                <a:solidFill>
                  <a:srgbClr val="FF0000"/>
                </a:solidFill>
              </a:rPr>
              <a:t>(</a:t>
            </a:r>
            <a:r>
              <a:rPr lang="en-US" sz="3600" dirty="0">
                <a:solidFill>
                  <a:srgbClr val="FF0000"/>
                </a:solidFill>
              </a:rPr>
              <a:t>https://fgosreestr.ru/</a:t>
            </a:r>
            <a:r>
              <a:rPr lang="ru-RU" sz="3600" dirty="0">
                <a:solidFill>
                  <a:srgbClr val="FF0000"/>
                </a:solidFill>
              </a:rPr>
              <a:t>)</a:t>
            </a:r>
          </a:p>
          <a:p>
            <a:pPr marL="514350" indent="-514350">
              <a:buAutoNum type="arabicParenR"/>
            </a:pPr>
            <a:r>
              <a:rPr lang="ru-RU" sz="2200" dirty="0">
                <a:solidFill>
                  <a:srgbClr val="7030A0"/>
                </a:solidFill>
              </a:rPr>
              <a:t>П</a:t>
            </a:r>
            <a:r>
              <a:rPr lang="ru-RU" sz="2200" dirty="0" smtClean="0">
                <a:solidFill>
                  <a:srgbClr val="7030A0"/>
                </a:solidFill>
              </a:rPr>
              <a:t>римерная рабочая программа  учебного </a:t>
            </a:r>
            <a:r>
              <a:rPr lang="ru-RU" sz="2200" dirty="0">
                <a:solidFill>
                  <a:srgbClr val="7030A0"/>
                </a:solidFill>
              </a:rPr>
              <a:t>предмета «Татарский язык (неродной</a:t>
            </a:r>
            <a:r>
              <a:rPr lang="ru-RU" sz="2200" dirty="0" smtClean="0">
                <a:solidFill>
                  <a:srgbClr val="7030A0"/>
                </a:solidFill>
              </a:rPr>
              <a:t>)» для </a:t>
            </a:r>
            <a:r>
              <a:rPr lang="ru-RU" sz="2200" dirty="0">
                <a:solidFill>
                  <a:srgbClr val="7030A0"/>
                </a:solidFill>
              </a:rPr>
              <a:t>общеобразовательных организаций с обучением на русском </a:t>
            </a:r>
            <a:r>
              <a:rPr lang="ru-RU" sz="2200" dirty="0" smtClean="0">
                <a:solidFill>
                  <a:srgbClr val="7030A0"/>
                </a:solidFill>
              </a:rPr>
              <a:t>языке </a:t>
            </a:r>
            <a:r>
              <a:rPr lang="tt-RU" sz="2200" dirty="0" smtClean="0">
                <a:solidFill>
                  <a:srgbClr val="0070C0"/>
                </a:solidFill>
              </a:rPr>
              <a:t>(</a:t>
            </a:r>
            <a:r>
              <a:rPr lang="ru-RU" sz="2200" dirty="0" smtClean="0">
                <a:solidFill>
                  <a:srgbClr val="0070C0"/>
                </a:solidFill>
              </a:rPr>
              <a:t>одобрена решением федерального учебно-методического объединения по общему образованию</a:t>
            </a:r>
            <a:r>
              <a:rPr lang="ru-RU" sz="2200" dirty="0">
                <a:solidFill>
                  <a:srgbClr val="0070C0"/>
                </a:solidFill>
              </a:rPr>
              <a:t>, </a:t>
            </a:r>
            <a:r>
              <a:rPr lang="ru-RU" sz="2200" dirty="0" smtClean="0">
                <a:solidFill>
                  <a:srgbClr val="0070C0"/>
                </a:solidFill>
              </a:rPr>
              <a:t>протокол от 16 мая 2017 </a:t>
            </a:r>
            <a:r>
              <a:rPr lang="ru-RU" sz="2200" dirty="0">
                <a:solidFill>
                  <a:srgbClr val="0070C0"/>
                </a:solidFill>
              </a:rPr>
              <a:t>№ </a:t>
            </a:r>
            <a:r>
              <a:rPr lang="ru-RU" sz="2200" dirty="0" smtClean="0">
                <a:solidFill>
                  <a:srgbClr val="0070C0"/>
                </a:solidFill>
              </a:rPr>
              <a:t>2/17)</a:t>
            </a:r>
          </a:p>
          <a:p>
            <a:pPr marL="514350" indent="-514350">
              <a:buAutoNum type="arabicParenR"/>
            </a:pPr>
            <a:r>
              <a:rPr lang="ru-RU" sz="2200" dirty="0">
                <a:solidFill>
                  <a:srgbClr val="7030A0"/>
                </a:solidFill>
              </a:rPr>
              <a:t>П</a:t>
            </a:r>
            <a:r>
              <a:rPr lang="ru-RU" sz="2200" dirty="0" smtClean="0">
                <a:solidFill>
                  <a:srgbClr val="7030A0"/>
                </a:solidFill>
              </a:rPr>
              <a:t>римерная рабочая программа  учебного </a:t>
            </a:r>
            <a:r>
              <a:rPr lang="ru-RU" sz="2200" dirty="0">
                <a:solidFill>
                  <a:srgbClr val="7030A0"/>
                </a:solidFill>
              </a:rPr>
              <a:t>предмета «Родной (татарский) </a:t>
            </a:r>
            <a:r>
              <a:rPr lang="ru-RU" sz="2200" dirty="0" smtClean="0">
                <a:solidFill>
                  <a:srgbClr val="7030A0"/>
                </a:solidFill>
              </a:rPr>
              <a:t>язык» для </a:t>
            </a:r>
            <a:r>
              <a:rPr lang="ru-RU" sz="2200" dirty="0">
                <a:solidFill>
                  <a:srgbClr val="7030A0"/>
                </a:solidFill>
              </a:rPr>
              <a:t>общеобразовательных </a:t>
            </a:r>
            <a:r>
              <a:rPr lang="ru-RU" sz="2200" dirty="0" smtClean="0">
                <a:solidFill>
                  <a:srgbClr val="7030A0"/>
                </a:solidFill>
              </a:rPr>
              <a:t>организаций с </a:t>
            </a:r>
            <a:r>
              <a:rPr lang="ru-RU" sz="2200" dirty="0">
                <a:solidFill>
                  <a:srgbClr val="7030A0"/>
                </a:solidFill>
              </a:rPr>
              <a:t>обучением на татарском </a:t>
            </a:r>
            <a:r>
              <a:rPr lang="ru-RU" sz="2200" dirty="0" smtClean="0">
                <a:solidFill>
                  <a:srgbClr val="7030A0"/>
                </a:solidFill>
              </a:rPr>
              <a:t>языке </a:t>
            </a:r>
            <a:r>
              <a:rPr lang="ru-RU" sz="2200" dirty="0">
                <a:solidFill>
                  <a:srgbClr val="7030A0"/>
                </a:solidFill>
              </a:rPr>
              <a:t>1-4 </a:t>
            </a:r>
            <a:r>
              <a:rPr lang="ru-RU" sz="2200" dirty="0" smtClean="0">
                <a:solidFill>
                  <a:srgbClr val="7030A0"/>
                </a:solidFill>
              </a:rPr>
              <a:t>классы </a:t>
            </a:r>
            <a:r>
              <a:rPr lang="ru-RU" sz="2200" dirty="0" smtClean="0">
                <a:solidFill>
                  <a:srgbClr val="0070C0"/>
                </a:solidFill>
              </a:rPr>
              <a:t>(</a:t>
            </a:r>
            <a:r>
              <a:rPr lang="ru-RU" sz="2200" dirty="0">
                <a:solidFill>
                  <a:srgbClr val="0070C0"/>
                </a:solidFill>
              </a:rPr>
              <a:t>одобрена решением федерального учебно-методического объединения по общему образованию, протокол от 16 мая 2017 № </a:t>
            </a:r>
            <a:r>
              <a:rPr lang="ru-RU" sz="2200" dirty="0" smtClean="0">
                <a:solidFill>
                  <a:srgbClr val="0070C0"/>
                </a:solidFill>
              </a:rPr>
              <a:t>2/17)</a:t>
            </a:r>
            <a:endParaRPr lang="ru-RU" sz="2200" dirty="0">
              <a:solidFill>
                <a:srgbClr val="0070C0"/>
              </a:solidFill>
            </a:endParaRPr>
          </a:p>
          <a:p>
            <a:pPr marL="514350" indent="-514350">
              <a:buAutoNum type="arabicParenR"/>
            </a:pPr>
            <a:endParaRPr lang="ru-RU" sz="2200" dirty="0" smtClean="0">
              <a:solidFill>
                <a:srgbClr val="0070C0"/>
              </a:solidFill>
            </a:endParaRPr>
          </a:p>
          <a:p>
            <a:pPr marL="514350" indent="-514350">
              <a:buAutoNum type="arabicParenR"/>
            </a:pPr>
            <a:endParaRPr lang="ru-RU" sz="2200" dirty="0">
              <a:solidFill>
                <a:srgbClr val="0070C0"/>
              </a:solidFill>
            </a:endParaRPr>
          </a:p>
          <a:p>
            <a:pPr marL="0" indent="0">
              <a:buNone/>
            </a:pPr>
            <a:endParaRPr lang="ru-RU" sz="2000" dirty="0">
              <a:solidFill>
                <a:srgbClr val="0070C0"/>
              </a:solidFill>
            </a:endParaRPr>
          </a:p>
          <a:p>
            <a:pPr marL="0" indent="0">
              <a:buNone/>
            </a:pPr>
            <a:endParaRPr lang="ru-RU" sz="2000" dirty="0">
              <a:solidFill>
                <a:srgbClr val="0070C0"/>
              </a:solidFill>
            </a:endParaRPr>
          </a:p>
          <a:p>
            <a:pPr marL="0" indent="0">
              <a:buNone/>
            </a:pPr>
            <a:endParaRPr lang="ru-RU" sz="2000" dirty="0" smtClean="0">
              <a:solidFill>
                <a:srgbClr val="7030A0"/>
              </a:solidFill>
            </a:endParaRPr>
          </a:p>
          <a:p>
            <a:pPr marL="0" indent="0">
              <a:buNone/>
            </a:pPr>
            <a:endParaRPr lang="ru-RU" dirty="0">
              <a:solidFill>
                <a:srgbClr val="7030A0"/>
              </a:solidFill>
            </a:endParaRPr>
          </a:p>
        </p:txBody>
      </p:sp>
    </p:spTree>
    <p:extLst>
      <p:ext uri="{BB962C8B-B14F-4D97-AF65-F5344CB8AC3E}">
        <p14:creationId xmlns:p14="http://schemas.microsoft.com/office/powerpoint/2010/main" val="3444941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82154"/>
          </a:xfrm>
          <a:noFill/>
        </p:spPr>
        <p:txBody>
          <a:bodyPr>
            <a:normAutofit fontScale="90000"/>
          </a:bodyPr>
          <a:lstStyle/>
          <a:p>
            <a:r>
              <a:rPr lang="tt-RU" dirty="0" smtClean="0">
                <a:solidFill>
                  <a:srgbClr val="0070C0"/>
                </a:solidFill>
              </a:rPr>
              <a:t/>
            </a:r>
            <a:br>
              <a:rPr lang="tt-RU" dirty="0" smtClean="0">
                <a:solidFill>
                  <a:srgbClr val="0070C0"/>
                </a:solidFill>
              </a:rPr>
            </a:br>
            <a:r>
              <a:rPr lang="ru-RU" sz="3600" b="1" dirty="0" err="1" smtClean="0">
                <a:solidFill>
                  <a:srgbClr val="0070C0"/>
                </a:solidFill>
              </a:rPr>
              <a:t>Предметларны</a:t>
            </a:r>
            <a:r>
              <a:rPr lang="ru-RU" sz="3600" b="1" dirty="0" smtClean="0">
                <a:solidFill>
                  <a:srgbClr val="0070C0"/>
                </a:solidFill>
              </a:rPr>
              <a:t> (курс, </a:t>
            </a:r>
            <a:r>
              <a:rPr lang="ru-RU" sz="3600" b="1" dirty="0" err="1" smtClean="0">
                <a:solidFill>
                  <a:srgbClr val="0070C0"/>
                </a:solidFill>
              </a:rPr>
              <a:t>дисциплина,модуль</a:t>
            </a:r>
            <a:r>
              <a:rPr lang="ru-RU" sz="3600" b="1" dirty="0" smtClean="0">
                <a:solidFill>
                  <a:srgbClr val="0070C0"/>
                </a:solidFill>
              </a:rPr>
              <a:t>) </a:t>
            </a:r>
            <a:r>
              <a:rPr lang="ru-RU" sz="3600" b="1" dirty="0" err="1" smtClean="0">
                <a:solidFill>
                  <a:srgbClr val="0070C0"/>
                </a:solidFill>
              </a:rPr>
              <a:t>укыту</a:t>
            </a:r>
            <a:r>
              <a:rPr lang="ru-RU" sz="3600" b="1" dirty="0" smtClean="0">
                <a:solidFill>
                  <a:srgbClr val="0070C0"/>
                </a:solidFill>
              </a:rPr>
              <a:t> </a:t>
            </a:r>
            <a:r>
              <a:rPr lang="ru-RU" sz="3600" b="1" dirty="0" err="1" smtClean="0">
                <a:solidFill>
                  <a:srgbClr val="0070C0"/>
                </a:solidFill>
              </a:rPr>
              <a:t>программалары</a:t>
            </a:r>
            <a:r>
              <a:rPr lang="tt-RU" sz="3600" b="1" dirty="0" smtClean="0">
                <a:solidFill>
                  <a:srgbClr val="0070C0"/>
                </a:solidFill>
              </a:rPr>
              <a:t/>
            </a:r>
            <a:br>
              <a:rPr lang="tt-RU" sz="3600" b="1" dirty="0" smtClean="0">
                <a:solidFill>
                  <a:srgbClr val="0070C0"/>
                </a:solidFill>
              </a:rPr>
            </a:br>
            <a:endParaRPr lang="ru-RU" sz="3600" b="1" dirty="0">
              <a:solidFill>
                <a:srgbClr val="002060"/>
              </a:solidFill>
            </a:endParaRPr>
          </a:p>
        </p:txBody>
      </p:sp>
      <p:sp>
        <p:nvSpPr>
          <p:cNvPr id="3" name="Объект 2"/>
          <p:cNvSpPr>
            <a:spLocks noGrp="1"/>
          </p:cNvSpPr>
          <p:nvPr>
            <p:ph idx="1"/>
          </p:nvPr>
        </p:nvSpPr>
        <p:spPr>
          <a:xfrm>
            <a:off x="467544" y="1916832"/>
            <a:ext cx="8229600" cy="4525963"/>
          </a:xfrm>
        </p:spPr>
        <p:txBody>
          <a:bodyPr>
            <a:normAutofit fontScale="92500" lnSpcReduction="10000"/>
          </a:bodyPr>
          <a:lstStyle/>
          <a:p>
            <a:pPr algn="ctr"/>
            <a:r>
              <a:rPr lang="tt-RU" sz="3600" dirty="0">
                <a:solidFill>
                  <a:srgbClr val="FF0000"/>
                </a:solidFill>
              </a:rPr>
              <a:t>Реестр примерных основных общеобразовательных программ</a:t>
            </a:r>
            <a:r>
              <a:rPr lang="ru-RU" sz="3600" dirty="0">
                <a:solidFill>
                  <a:srgbClr val="FF0000"/>
                </a:solidFill>
              </a:rPr>
              <a:t> </a:t>
            </a:r>
          </a:p>
          <a:p>
            <a:pPr marL="0" indent="0" algn="ctr">
              <a:buNone/>
            </a:pPr>
            <a:r>
              <a:rPr lang="ru-RU" sz="3600" dirty="0">
                <a:solidFill>
                  <a:srgbClr val="7030A0"/>
                </a:solidFill>
              </a:rPr>
              <a:t>	</a:t>
            </a:r>
            <a:r>
              <a:rPr lang="ru-RU" sz="3600" dirty="0">
                <a:solidFill>
                  <a:srgbClr val="FF0000"/>
                </a:solidFill>
              </a:rPr>
              <a:t>(</a:t>
            </a:r>
            <a:r>
              <a:rPr lang="en-US" sz="3600" dirty="0">
                <a:solidFill>
                  <a:srgbClr val="FF0000"/>
                </a:solidFill>
              </a:rPr>
              <a:t>https://fgosreestr.ru/</a:t>
            </a:r>
            <a:r>
              <a:rPr lang="ru-RU" sz="3600" dirty="0">
                <a:solidFill>
                  <a:srgbClr val="FF0000"/>
                </a:solidFill>
              </a:rPr>
              <a:t>)</a:t>
            </a:r>
          </a:p>
          <a:p>
            <a:pPr marL="514350" indent="-514350">
              <a:buAutoNum type="arabicParenR"/>
            </a:pPr>
            <a:r>
              <a:rPr lang="ru-RU" sz="2200" dirty="0">
                <a:solidFill>
                  <a:srgbClr val="7030A0"/>
                </a:solidFill>
              </a:rPr>
              <a:t>П</a:t>
            </a:r>
            <a:r>
              <a:rPr lang="ru-RU" sz="2200" dirty="0" smtClean="0">
                <a:solidFill>
                  <a:srgbClr val="7030A0"/>
                </a:solidFill>
              </a:rPr>
              <a:t>римерная рабочая программа  учебного </a:t>
            </a:r>
            <a:r>
              <a:rPr lang="ru-RU" sz="2200" dirty="0">
                <a:solidFill>
                  <a:srgbClr val="7030A0"/>
                </a:solidFill>
              </a:rPr>
              <a:t>предмета «Родной (татарский) язык» для общеобразовательных организаций с обучением на татарском языке </a:t>
            </a:r>
            <a:r>
              <a:rPr lang="ru-RU" sz="2200" dirty="0" smtClean="0">
                <a:solidFill>
                  <a:srgbClr val="7030A0"/>
                </a:solidFill>
              </a:rPr>
              <a:t> (</a:t>
            </a:r>
            <a:r>
              <a:rPr lang="ru-RU" sz="2200" dirty="0">
                <a:solidFill>
                  <a:srgbClr val="7030A0"/>
                </a:solidFill>
              </a:rPr>
              <a:t>5-11 классы</a:t>
            </a:r>
            <a:r>
              <a:rPr lang="ru-RU" sz="2200" dirty="0" smtClean="0">
                <a:solidFill>
                  <a:srgbClr val="7030A0"/>
                </a:solidFill>
              </a:rPr>
              <a:t>) </a:t>
            </a:r>
            <a:r>
              <a:rPr lang="tt-RU" sz="2200" dirty="0" smtClean="0">
                <a:solidFill>
                  <a:srgbClr val="0070C0"/>
                </a:solidFill>
              </a:rPr>
              <a:t>(</a:t>
            </a:r>
            <a:r>
              <a:rPr lang="ru-RU" sz="2200" dirty="0" smtClean="0">
                <a:solidFill>
                  <a:srgbClr val="0070C0"/>
                </a:solidFill>
              </a:rPr>
              <a:t>одобрена решением федерального учебно-методического объединения по общему образованию</a:t>
            </a:r>
            <a:r>
              <a:rPr lang="ru-RU" sz="2200" dirty="0">
                <a:solidFill>
                  <a:srgbClr val="0070C0"/>
                </a:solidFill>
              </a:rPr>
              <a:t>, </a:t>
            </a:r>
            <a:r>
              <a:rPr lang="ru-RU" sz="2200" dirty="0" smtClean="0">
                <a:solidFill>
                  <a:srgbClr val="0070C0"/>
                </a:solidFill>
              </a:rPr>
              <a:t>протокол от 16 мая 2017 </a:t>
            </a:r>
            <a:r>
              <a:rPr lang="ru-RU" sz="2200" dirty="0">
                <a:solidFill>
                  <a:srgbClr val="0070C0"/>
                </a:solidFill>
              </a:rPr>
              <a:t>№ </a:t>
            </a:r>
            <a:r>
              <a:rPr lang="ru-RU" sz="2200" dirty="0" smtClean="0">
                <a:solidFill>
                  <a:srgbClr val="0070C0"/>
                </a:solidFill>
              </a:rPr>
              <a:t>2/17)</a:t>
            </a:r>
          </a:p>
          <a:p>
            <a:pPr marL="514350" indent="-514350">
              <a:buAutoNum type="arabicParenR"/>
            </a:pPr>
            <a:r>
              <a:rPr lang="ru-RU" sz="2200" dirty="0">
                <a:solidFill>
                  <a:srgbClr val="7030A0"/>
                </a:solidFill>
              </a:rPr>
              <a:t>П</a:t>
            </a:r>
            <a:r>
              <a:rPr lang="ru-RU" sz="2200" dirty="0" smtClean="0">
                <a:solidFill>
                  <a:srgbClr val="7030A0"/>
                </a:solidFill>
              </a:rPr>
              <a:t>римерная рабочая программа учебного </a:t>
            </a:r>
            <a:r>
              <a:rPr lang="ru-RU" sz="2200" dirty="0">
                <a:solidFill>
                  <a:srgbClr val="7030A0"/>
                </a:solidFill>
              </a:rPr>
              <a:t>предмета </a:t>
            </a:r>
            <a:r>
              <a:rPr lang="ru-RU" sz="2200" dirty="0" smtClean="0">
                <a:solidFill>
                  <a:srgbClr val="7030A0"/>
                </a:solidFill>
              </a:rPr>
              <a:t>«</a:t>
            </a:r>
            <a:r>
              <a:rPr lang="ru-RU" sz="2200" dirty="0">
                <a:solidFill>
                  <a:srgbClr val="7030A0"/>
                </a:solidFill>
              </a:rPr>
              <a:t>Родной (татарский) язык» </a:t>
            </a:r>
            <a:r>
              <a:rPr lang="ru-RU" sz="2200" dirty="0" smtClean="0">
                <a:solidFill>
                  <a:srgbClr val="7030A0"/>
                </a:solidFill>
              </a:rPr>
              <a:t>для </a:t>
            </a:r>
            <a:r>
              <a:rPr lang="ru-RU" sz="2200" dirty="0">
                <a:solidFill>
                  <a:srgbClr val="7030A0"/>
                </a:solidFill>
              </a:rPr>
              <a:t>общеобразовательных организаций </a:t>
            </a:r>
            <a:r>
              <a:rPr lang="ru-RU" sz="2200" dirty="0" smtClean="0">
                <a:solidFill>
                  <a:srgbClr val="7030A0"/>
                </a:solidFill>
              </a:rPr>
              <a:t>с </a:t>
            </a:r>
            <a:r>
              <a:rPr lang="ru-RU" sz="2200" dirty="0">
                <a:solidFill>
                  <a:srgbClr val="7030A0"/>
                </a:solidFill>
              </a:rPr>
              <a:t>обучением на русском </a:t>
            </a:r>
            <a:r>
              <a:rPr lang="ru-RU" sz="2200" dirty="0" smtClean="0">
                <a:solidFill>
                  <a:srgbClr val="7030A0"/>
                </a:solidFill>
              </a:rPr>
              <a:t>языке (1-11 классы)</a:t>
            </a:r>
            <a:r>
              <a:rPr lang="tt-RU" sz="2200" dirty="0" smtClean="0">
                <a:solidFill>
                  <a:srgbClr val="7030A0"/>
                </a:solidFill>
              </a:rPr>
              <a:t> </a:t>
            </a:r>
            <a:r>
              <a:rPr lang="tt-RU" sz="2200" dirty="0">
                <a:solidFill>
                  <a:srgbClr val="0070C0"/>
                </a:solidFill>
              </a:rPr>
              <a:t>(</a:t>
            </a:r>
            <a:r>
              <a:rPr lang="ru-RU" sz="2200" dirty="0">
                <a:solidFill>
                  <a:srgbClr val="0070C0"/>
                </a:solidFill>
              </a:rPr>
              <a:t>одобрена решением федерального учебно-методического объединения по общему образованию, протокол от 16 мая 2017 № 2/17</a:t>
            </a:r>
          </a:p>
          <a:p>
            <a:pPr marL="514350" indent="-514350">
              <a:buAutoNum type="arabicParenR"/>
            </a:pPr>
            <a:endParaRPr lang="ru-RU" sz="2200" dirty="0">
              <a:solidFill>
                <a:srgbClr val="0070C0"/>
              </a:solidFill>
            </a:endParaRPr>
          </a:p>
          <a:p>
            <a:pPr marL="514350" indent="-514350">
              <a:buAutoNum type="arabicParenR"/>
            </a:pPr>
            <a:endParaRPr lang="ru-RU" sz="2200" dirty="0" smtClean="0">
              <a:solidFill>
                <a:srgbClr val="0070C0"/>
              </a:solidFill>
            </a:endParaRPr>
          </a:p>
          <a:p>
            <a:pPr marL="514350" indent="-514350">
              <a:buAutoNum type="arabicParenR"/>
            </a:pPr>
            <a:endParaRPr lang="ru-RU" sz="2200" dirty="0">
              <a:solidFill>
                <a:srgbClr val="0070C0"/>
              </a:solidFill>
            </a:endParaRPr>
          </a:p>
          <a:p>
            <a:pPr marL="0" indent="0">
              <a:buNone/>
            </a:pPr>
            <a:endParaRPr lang="ru-RU" sz="2000" dirty="0">
              <a:solidFill>
                <a:srgbClr val="0070C0"/>
              </a:solidFill>
            </a:endParaRPr>
          </a:p>
          <a:p>
            <a:pPr marL="0" indent="0">
              <a:buNone/>
            </a:pPr>
            <a:endParaRPr lang="ru-RU" sz="2000" dirty="0">
              <a:solidFill>
                <a:srgbClr val="0070C0"/>
              </a:solidFill>
            </a:endParaRPr>
          </a:p>
          <a:p>
            <a:pPr marL="0" indent="0">
              <a:buNone/>
            </a:pPr>
            <a:endParaRPr lang="ru-RU" sz="2000" dirty="0" smtClean="0">
              <a:solidFill>
                <a:srgbClr val="7030A0"/>
              </a:solidFill>
            </a:endParaRPr>
          </a:p>
          <a:p>
            <a:pPr marL="0" indent="0">
              <a:buNone/>
            </a:pPr>
            <a:endParaRPr lang="ru-RU" dirty="0">
              <a:solidFill>
                <a:srgbClr val="7030A0"/>
              </a:solidFill>
            </a:endParaRPr>
          </a:p>
        </p:txBody>
      </p:sp>
    </p:spTree>
    <p:extLst>
      <p:ext uri="{BB962C8B-B14F-4D97-AF65-F5344CB8AC3E}">
        <p14:creationId xmlns:p14="http://schemas.microsoft.com/office/powerpoint/2010/main" val="1204506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82154"/>
          </a:xfrm>
          <a:noFill/>
        </p:spPr>
        <p:txBody>
          <a:bodyPr>
            <a:normAutofit fontScale="90000"/>
          </a:bodyPr>
          <a:lstStyle/>
          <a:p>
            <a:r>
              <a:rPr lang="tt-RU" dirty="0" smtClean="0">
                <a:solidFill>
                  <a:srgbClr val="0070C0"/>
                </a:solidFill>
              </a:rPr>
              <a:t/>
            </a:r>
            <a:br>
              <a:rPr lang="tt-RU" dirty="0" smtClean="0">
                <a:solidFill>
                  <a:srgbClr val="0070C0"/>
                </a:solidFill>
              </a:rPr>
            </a:br>
            <a:r>
              <a:rPr lang="ru-RU" sz="3600" b="1" dirty="0" err="1" smtClean="0">
                <a:solidFill>
                  <a:srgbClr val="0070C0"/>
                </a:solidFill>
              </a:rPr>
              <a:t>Предметларны</a:t>
            </a:r>
            <a:r>
              <a:rPr lang="ru-RU" sz="3600" b="1" dirty="0" smtClean="0">
                <a:solidFill>
                  <a:srgbClr val="0070C0"/>
                </a:solidFill>
              </a:rPr>
              <a:t> (курс, </a:t>
            </a:r>
            <a:r>
              <a:rPr lang="ru-RU" sz="3600" b="1" dirty="0" err="1" smtClean="0">
                <a:solidFill>
                  <a:srgbClr val="0070C0"/>
                </a:solidFill>
              </a:rPr>
              <a:t>дисциплина,модуль</a:t>
            </a:r>
            <a:r>
              <a:rPr lang="ru-RU" sz="3600" b="1" dirty="0" smtClean="0">
                <a:solidFill>
                  <a:srgbClr val="0070C0"/>
                </a:solidFill>
              </a:rPr>
              <a:t>) </a:t>
            </a:r>
            <a:r>
              <a:rPr lang="ru-RU" sz="3600" b="1" dirty="0" err="1" smtClean="0">
                <a:solidFill>
                  <a:srgbClr val="0070C0"/>
                </a:solidFill>
              </a:rPr>
              <a:t>укыту</a:t>
            </a:r>
            <a:r>
              <a:rPr lang="ru-RU" sz="3600" b="1" dirty="0" smtClean="0">
                <a:solidFill>
                  <a:srgbClr val="0070C0"/>
                </a:solidFill>
              </a:rPr>
              <a:t> </a:t>
            </a:r>
            <a:r>
              <a:rPr lang="ru-RU" sz="3600" b="1" dirty="0" err="1" smtClean="0">
                <a:solidFill>
                  <a:srgbClr val="0070C0"/>
                </a:solidFill>
              </a:rPr>
              <a:t>программалары</a:t>
            </a:r>
            <a:r>
              <a:rPr lang="tt-RU" sz="3600" b="1" dirty="0" smtClean="0">
                <a:solidFill>
                  <a:srgbClr val="0070C0"/>
                </a:solidFill>
              </a:rPr>
              <a:t/>
            </a:r>
            <a:br>
              <a:rPr lang="tt-RU" sz="3600" b="1" dirty="0" smtClean="0">
                <a:solidFill>
                  <a:srgbClr val="0070C0"/>
                </a:solidFill>
              </a:rPr>
            </a:br>
            <a:endParaRPr lang="ru-RU" sz="3600" b="1" dirty="0">
              <a:solidFill>
                <a:srgbClr val="002060"/>
              </a:solidFill>
            </a:endParaRPr>
          </a:p>
        </p:txBody>
      </p:sp>
      <p:sp>
        <p:nvSpPr>
          <p:cNvPr id="3" name="Объект 2"/>
          <p:cNvSpPr>
            <a:spLocks noGrp="1"/>
          </p:cNvSpPr>
          <p:nvPr>
            <p:ph idx="1"/>
          </p:nvPr>
        </p:nvSpPr>
        <p:spPr>
          <a:xfrm>
            <a:off x="467544" y="1916832"/>
            <a:ext cx="8229600" cy="4525963"/>
          </a:xfrm>
        </p:spPr>
        <p:txBody>
          <a:bodyPr>
            <a:normAutofit/>
          </a:bodyPr>
          <a:lstStyle/>
          <a:p>
            <a:pPr algn="ctr"/>
            <a:r>
              <a:rPr lang="tt-RU" sz="3600" dirty="0">
                <a:solidFill>
                  <a:srgbClr val="FF0000"/>
                </a:solidFill>
              </a:rPr>
              <a:t>Реестр примерных основных общеобразовательных программ</a:t>
            </a:r>
            <a:r>
              <a:rPr lang="ru-RU" sz="3600" dirty="0">
                <a:solidFill>
                  <a:srgbClr val="FF0000"/>
                </a:solidFill>
              </a:rPr>
              <a:t> </a:t>
            </a:r>
          </a:p>
          <a:p>
            <a:pPr marL="0" indent="0" algn="ctr">
              <a:buNone/>
            </a:pPr>
            <a:r>
              <a:rPr lang="ru-RU" sz="3600" dirty="0">
                <a:solidFill>
                  <a:srgbClr val="7030A0"/>
                </a:solidFill>
              </a:rPr>
              <a:t>	</a:t>
            </a:r>
            <a:r>
              <a:rPr lang="ru-RU" sz="3600" dirty="0">
                <a:solidFill>
                  <a:srgbClr val="FF0000"/>
                </a:solidFill>
              </a:rPr>
              <a:t>(</a:t>
            </a:r>
            <a:r>
              <a:rPr lang="en-US" sz="3600" dirty="0">
                <a:solidFill>
                  <a:srgbClr val="FF0000"/>
                </a:solidFill>
              </a:rPr>
              <a:t>https://fgosreestr.ru/</a:t>
            </a:r>
            <a:r>
              <a:rPr lang="ru-RU" sz="3600" dirty="0">
                <a:solidFill>
                  <a:srgbClr val="FF0000"/>
                </a:solidFill>
              </a:rPr>
              <a:t>)</a:t>
            </a:r>
          </a:p>
          <a:p>
            <a:pPr marL="514350" indent="-514350">
              <a:buAutoNum type="arabicParenR"/>
            </a:pPr>
            <a:r>
              <a:rPr lang="tt-RU" sz="2200" dirty="0">
                <a:solidFill>
                  <a:srgbClr val="7030A0"/>
                </a:solidFill>
              </a:rPr>
              <a:t>П</a:t>
            </a:r>
            <a:r>
              <a:rPr lang="ru-RU" sz="2200" dirty="0" err="1" smtClean="0">
                <a:solidFill>
                  <a:srgbClr val="7030A0"/>
                </a:solidFill>
              </a:rPr>
              <a:t>римерная</a:t>
            </a:r>
            <a:r>
              <a:rPr lang="ru-RU" sz="2200" dirty="0" smtClean="0">
                <a:solidFill>
                  <a:srgbClr val="7030A0"/>
                </a:solidFill>
              </a:rPr>
              <a:t> рабочая программа  </a:t>
            </a:r>
            <a:r>
              <a:rPr lang="ru-RU" sz="2200" dirty="0">
                <a:solidFill>
                  <a:srgbClr val="7030A0"/>
                </a:solidFill>
              </a:rPr>
              <a:t>учебного предмета «Татарская литература» </a:t>
            </a:r>
            <a:r>
              <a:rPr lang="ru-RU" sz="2200" dirty="0" smtClean="0">
                <a:solidFill>
                  <a:srgbClr val="7030A0"/>
                </a:solidFill>
              </a:rPr>
              <a:t>для </a:t>
            </a:r>
            <a:r>
              <a:rPr lang="ru-RU" sz="2200" dirty="0">
                <a:solidFill>
                  <a:srgbClr val="7030A0"/>
                </a:solidFill>
              </a:rPr>
              <a:t>общеобразовательных организаций </a:t>
            </a:r>
            <a:r>
              <a:rPr lang="ru-RU" sz="2200" dirty="0" smtClean="0">
                <a:solidFill>
                  <a:srgbClr val="7030A0"/>
                </a:solidFill>
              </a:rPr>
              <a:t>с </a:t>
            </a:r>
            <a:r>
              <a:rPr lang="ru-RU" sz="2200" dirty="0">
                <a:solidFill>
                  <a:srgbClr val="7030A0"/>
                </a:solidFill>
              </a:rPr>
              <a:t>обучением на русском языке </a:t>
            </a:r>
            <a:r>
              <a:rPr lang="ru-RU" sz="2200" dirty="0" smtClean="0">
                <a:solidFill>
                  <a:srgbClr val="7030A0"/>
                </a:solidFill>
              </a:rPr>
              <a:t>(</a:t>
            </a:r>
            <a:r>
              <a:rPr lang="ru-RU" sz="2200" dirty="0">
                <a:solidFill>
                  <a:srgbClr val="7030A0"/>
                </a:solidFill>
              </a:rPr>
              <a:t>для изучающих татарский язык как государственный) </a:t>
            </a:r>
            <a:r>
              <a:rPr lang="ru-RU" sz="2200" dirty="0" smtClean="0">
                <a:solidFill>
                  <a:srgbClr val="7030A0"/>
                </a:solidFill>
              </a:rPr>
              <a:t>1-11 класс </a:t>
            </a:r>
            <a:r>
              <a:rPr lang="tt-RU" sz="2200" dirty="0" smtClean="0">
                <a:solidFill>
                  <a:srgbClr val="0070C0"/>
                </a:solidFill>
              </a:rPr>
              <a:t>(</a:t>
            </a:r>
            <a:r>
              <a:rPr lang="ru-RU" sz="2200" dirty="0" smtClean="0">
                <a:solidFill>
                  <a:srgbClr val="0070C0"/>
                </a:solidFill>
              </a:rPr>
              <a:t>одобрена решением федерального учебно-методического объединения по общему образованию</a:t>
            </a:r>
            <a:r>
              <a:rPr lang="ru-RU" sz="2200" dirty="0">
                <a:solidFill>
                  <a:srgbClr val="0070C0"/>
                </a:solidFill>
              </a:rPr>
              <a:t>, </a:t>
            </a:r>
            <a:r>
              <a:rPr lang="ru-RU" sz="2200" dirty="0" smtClean="0">
                <a:solidFill>
                  <a:srgbClr val="0070C0"/>
                </a:solidFill>
              </a:rPr>
              <a:t>протокол от 16 мая 2017 </a:t>
            </a:r>
            <a:r>
              <a:rPr lang="ru-RU" sz="2200" dirty="0">
                <a:solidFill>
                  <a:srgbClr val="0070C0"/>
                </a:solidFill>
              </a:rPr>
              <a:t>№ </a:t>
            </a:r>
            <a:r>
              <a:rPr lang="ru-RU" sz="2200" dirty="0" smtClean="0">
                <a:solidFill>
                  <a:srgbClr val="0070C0"/>
                </a:solidFill>
              </a:rPr>
              <a:t>2/17)</a:t>
            </a:r>
          </a:p>
          <a:p>
            <a:pPr marL="514350" indent="-514350">
              <a:buAutoNum type="arabicParenR"/>
            </a:pPr>
            <a:endParaRPr lang="ru-RU" sz="2200" dirty="0" smtClean="0">
              <a:solidFill>
                <a:srgbClr val="0070C0"/>
              </a:solidFill>
            </a:endParaRPr>
          </a:p>
          <a:p>
            <a:pPr marL="514350" indent="-514350">
              <a:buAutoNum type="arabicParenR"/>
            </a:pPr>
            <a:endParaRPr lang="ru-RU" sz="2200" dirty="0">
              <a:solidFill>
                <a:srgbClr val="0070C0"/>
              </a:solidFill>
            </a:endParaRPr>
          </a:p>
          <a:p>
            <a:pPr marL="0" indent="0">
              <a:buNone/>
            </a:pPr>
            <a:endParaRPr lang="ru-RU" sz="2000" dirty="0">
              <a:solidFill>
                <a:srgbClr val="0070C0"/>
              </a:solidFill>
            </a:endParaRPr>
          </a:p>
          <a:p>
            <a:pPr marL="0" indent="0">
              <a:buNone/>
            </a:pPr>
            <a:endParaRPr lang="ru-RU" sz="2000" dirty="0">
              <a:solidFill>
                <a:srgbClr val="0070C0"/>
              </a:solidFill>
            </a:endParaRPr>
          </a:p>
          <a:p>
            <a:pPr marL="0" indent="0">
              <a:buNone/>
            </a:pPr>
            <a:endParaRPr lang="ru-RU" sz="2000" dirty="0" smtClean="0">
              <a:solidFill>
                <a:srgbClr val="7030A0"/>
              </a:solidFill>
            </a:endParaRPr>
          </a:p>
          <a:p>
            <a:pPr marL="0" indent="0">
              <a:buNone/>
            </a:pPr>
            <a:endParaRPr lang="ru-RU" dirty="0">
              <a:solidFill>
                <a:srgbClr val="7030A0"/>
              </a:solidFill>
            </a:endParaRPr>
          </a:p>
        </p:txBody>
      </p:sp>
    </p:spTree>
    <p:extLst>
      <p:ext uri="{BB962C8B-B14F-4D97-AF65-F5344CB8AC3E}">
        <p14:creationId xmlns:p14="http://schemas.microsoft.com/office/powerpoint/2010/main" val="100227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82154"/>
          </a:xfrm>
          <a:noFill/>
        </p:spPr>
        <p:txBody>
          <a:bodyPr>
            <a:normAutofit fontScale="90000"/>
          </a:bodyPr>
          <a:lstStyle/>
          <a:p>
            <a:r>
              <a:rPr lang="tt-RU" dirty="0" smtClean="0">
                <a:solidFill>
                  <a:srgbClr val="0070C0"/>
                </a:solidFill>
              </a:rPr>
              <a:t/>
            </a:r>
            <a:br>
              <a:rPr lang="tt-RU" dirty="0" smtClean="0">
                <a:solidFill>
                  <a:srgbClr val="0070C0"/>
                </a:solidFill>
              </a:rPr>
            </a:br>
            <a:r>
              <a:rPr lang="ru-RU" sz="3600" b="1" dirty="0" err="1" smtClean="0">
                <a:solidFill>
                  <a:srgbClr val="0070C0"/>
                </a:solidFill>
              </a:rPr>
              <a:t>Предметларны</a:t>
            </a:r>
            <a:r>
              <a:rPr lang="ru-RU" sz="3600" b="1" dirty="0" smtClean="0">
                <a:solidFill>
                  <a:srgbClr val="0070C0"/>
                </a:solidFill>
              </a:rPr>
              <a:t> (курс, </a:t>
            </a:r>
            <a:r>
              <a:rPr lang="ru-RU" sz="3600" b="1" dirty="0" err="1" smtClean="0">
                <a:solidFill>
                  <a:srgbClr val="0070C0"/>
                </a:solidFill>
              </a:rPr>
              <a:t>дисциплина,модуль</a:t>
            </a:r>
            <a:r>
              <a:rPr lang="ru-RU" sz="3600" b="1" dirty="0" smtClean="0">
                <a:solidFill>
                  <a:srgbClr val="0070C0"/>
                </a:solidFill>
              </a:rPr>
              <a:t>) </a:t>
            </a:r>
            <a:r>
              <a:rPr lang="ru-RU" sz="3600" b="1" dirty="0" err="1" smtClean="0">
                <a:solidFill>
                  <a:srgbClr val="0070C0"/>
                </a:solidFill>
              </a:rPr>
              <a:t>укыту</a:t>
            </a:r>
            <a:r>
              <a:rPr lang="ru-RU" sz="3600" b="1" dirty="0" smtClean="0">
                <a:solidFill>
                  <a:srgbClr val="0070C0"/>
                </a:solidFill>
              </a:rPr>
              <a:t> </a:t>
            </a:r>
            <a:r>
              <a:rPr lang="ru-RU" sz="3600" b="1" dirty="0" err="1" smtClean="0">
                <a:solidFill>
                  <a:srgbClr val="0070C0"/>
                </a:solidFill>
              </a:rPr>
              <a:t>программалары</a:t>
            </a:r>
            <a:r>
              <a:rPr lang="tt-RU" sz="3600" b="1" dirty="0" smtClean="0">
                <a:solidFill>
                  <a:srgbClr val="0070C0"/>
                </a:solidFill>
              </a:rPr>
              <a:t/>
            </a:r>
            <a:br>
              <a:rPr lang="tt-RU" sz="3600" b="1" dirty="0" smtClean="0">
                <a:solidFill>
                  <a:srgbClr val="0070C0"/>
                </a:solidFill>
              </a:rPr>
            </a:br>
            <a:endParaRPr lang="ru-RU" sz="3600" b="1" dirty="0">
              <a:solidFill>
                <a:srgbClr val="002060"/>
              </a:solidFill>
            </a:endParaRPr>
          </a:p>
        </p:txBody>
      </p:sp>
      <p:sp>
        <p:nvSpPr>
          <p:cNvPr id="3" name="Объект 2"/>
          <p:cNvSpPr>
            <a:spLocks noGrp="1"/>
          </p:cNvSpPr>
          <p:nvPr>
            <p:ph idx="1"/>
          </p:nvPr>
        </p:nvSpPr>
        <p:spPr>
          <a:xfrm>
            <a:off x="467544" y="1916832"/>
            <a:ext cx="8229600" cy="4525963"/>
          </a:xfrm>
        </p:spPr>
        <p:txBody>
          <a:bodyPr>
            <a:normAutofit fontScale="85000" lnSpcReduction="20000"/>
          </a:bodyPr>
          <a:lstStyle/>
          <a:p>
            <a:pPr algn="ctr"/>
            <a:r>
              <a:rPr lang="tt-RU" sz="3600" dirty="0">
                <a:solidFill>
                  <a:srgbClr val="FF0000"/>
                </a:solidFill>
              </a:rPr>
              <a:t>Реестр примерных основных общеобразовательных программ</a:t>
            </a:r>
            <a:r>
              <a:rPr lang="ru-RU" sz="3600" dirty="0">
                <a:solidFill>
                  <a:srgbClr val="FF0000"/>
                </a:solidFill>
              </a:rPr>
              <a:t> </a:t>
            </a:r>
          </a:p>
          <a:p>
            <a:pPr marL="0" indent="0" algn="ctr">
              <a:buNone/>
            </a:pPr>
            <a:r>
              <a:rPr lang="ru-RU" sz="3600" dirty="0">
                <a:solidFill>
                  <a:srgbClr val="7030A0"/>
                </a:solidFill>
              </a:rPr>
              <a:t>	</a:t>
            </a:r>
            <a:r>
              <a:rPr lang="ru-RU" sz="3600" dirty="0">
                <a:solidFill>
                  <a:srgbClr val="FF0000"/>
                </a:solidFill>
              </a:rPr>
              <a:t>(</a:t>
            </a:r>
            <a:r>
              <a:rPr lang="en-US" sz="3600" dirty="0">
                <a:solidFill>
                  <a:srgbClr val="FF0000"/>
                </a:solidFill>
                <a:hlinkClick r:id="rId2"/>
              </a:rPr>
              <a:t>https://fgosreestr.ru/</a:t>
            </a:r>
            <a:r>
              <a:rPr lang="ru-RU" sz="3600" dirty="0" smtClean="0">
                <a:solidFill>
                  <a:srgbClr val="FF0000"/>
                </a:solidFill>
              </a:rPr>
              <a:t>)</a:t>
            </a:r>
          </a:p>
          <a:p>
            <a:pPr marL="0" indent="0" algn="ctr">
              <a:buNone/>
            </a:pPr>
            <a:r>
              <a:rPr lang="tt-RU" sz="3600" dirty="0" smtClean="0">
                <a:solidFill>
                  <a:srgbClr val="FF0000"/>
                </a:solidFill>
              </a:rPr>
              <a:t>Архив</a:t>
            </a:r>
            <a:endParaRPr lang="ru-RU" sz="3600" dirty="0">
              <a:solidFill>
                <a:srgbClr val="FF0000"/>
              </a:solidFill>
            </a:endParaRPr>
          </a:p>
          <a:p>
            <a:pPr marL="514350" indent="-514350">
              <a:buAutoNum type="arabicParenR"/>
            </a:pPr>
            <a:r>
              <a:rPr lang="ru-RU" sz="2200" dirty="0">
                <a:solidFill>
                  <a:srgbClr val="7030A0"/>
                </a:solidFill>
              </a:rPr>
              <a:t>П</a:t>
            </a:r>
            <a:r>
              <a:rPr lang="ru-RU" sz="2200" dirty="0" smtClean="0">
                <a:solidFill>
                  <a:srgbClr val="7030A0"/>
                </a:solidFill>
              </a:rPr>
              <a:t>римерная рабочая программа учебного </a:t>
            </a:r>
            <a:r>
              <a:rPr lang="ru-RU" sz="2200" dirty="0">
                <a:solidFill>
                  <a:srgbClr val="7030A0"/>
                </a:solidFill>
              </a:rPr>
              <a:t>предмета «Татарская литература» </a:t>
            </a:r>
            <a:r>
              <a:rPr lang="ru-RU" sz="2200" dirty="0" smtClean="0">
                <a:solidFill>
                  <a:srgbClr val="7030A0"/>
                </a:solidFill>
              </a:rPr>
              <a:t> для </a:t>
            </a:r>
            <a:r>
              <a:rPr lang="ru-RU" sz="2200" dirty="0">
                <a:solidFill>
                  <a:srgbClr val="7030A0"/>
                </a:solidFill>
              </a:rPr>
              <a:t>общеобразовательных организаций </a:t>
            </a:r>
            <a:r>
              <a:rPr lang="ru-RU" sz="2200" dirty="0" smtClean="0">
                <a:solidFill>
                  <a:srgbClr val="7030A0"/>
                </a:solidFill>
              </a:rPr>
              <a:t>с </a:t>
            </a:r>
            <a:r>
              <a:rPr lang="ru-RU" sz="2200" dirty="0">
                <a:solidFill>
                  <a:srgbClr val="7030A0"/>
                </a:solidFill>
              </a:rPr>
              <a:t>обучением на татарском языке </a:t>
            </a:r>
            <a:r>
              <a:rPr lang="ru-RU" sz="2200" dirty="0" smtClean="0">
                <a:solidFill>
                  <a:srgbClr val="7030A0"/>
                </a:solidFill>
              </a:rPr>
              <a:t>( </a:t>
            </a:r>
            <a:r>
              <a:rPr lang="ru-RU" sz="2200" dirty="0">
                <a:solidFill>
                  <a:srgbClr val="7030A0"/>
                </a:solidFill>
              </a:rPr>
              <a:t>1 – 11 </a:t>
            </a:r>
            <a:r>
              <a:rPr lang="ru-RU" sz="2200" dirty="0" smtClean="0">
                <a:solidFill>
                  <a:srgbClr val="7030A0"/>
                </a:solidFill>
              </a:rPr>
              <a:t>классы) </a:t>
            </a:r>
            <a:r>
              <a:rPr lang="tt-RU" sz="2200" dirty="0" smtClean="0">
                <a:solidFill>
                  <a:srgbClr val="0070C0"/>
                </a:solidFill>
              </a:rPr>
              <a:t>(</a:t>
            </a:r>
            <a:r>
              <a:rPr lang="ru-RU" sz="2200" dirty="0" smtClean="0">
                <a:solidFill>
                  <a:srgbClr val="0070C0"/>
                </a:solidFill>
              </a:rPr>
              <a:t>одобрена решением федерального учебно-методического объединения по общему образованию</a:t>
            </a:r>
            <a:r>
              <a:rPr lang="ru-RU" sz="2200" dirty="0">
                <a:solidFill>
                  <a:srgbClr val="0070C0"/>
                </a:solidFill>
              </a:rPr>
              <a:t>, </a:t>
            </a:r>
            <a:r>
              <a:rPr lang="ru-RU" sz="2200" dirty="0" smtClean="0">
                <a:solidFill>
                  <a:srgbClr val="0070C0"/>
                </a:solidFill>
              </a:rPr>
              <a:t>протокол от 16 мая 2017 </a:t>
            </a:r>
            <a:r>
              <a:rPr lang="ru-RU" sz="2200" dirty="0">
                <a:solidFill>
                  <a:srgbClr val="0070C0"/>
                </a:solidFill>
              </a:rPr>
              <a:t>№ </a:t>
            </a:r>
            <a:r>
              <a:rPr lang="ru-RU" sz="2200" dirty="0" smtClean="0">
                <a:solidFill>
                  <a:srgbClr val="0070C0"/>
                </a:solidFill>
              </a:rPr>
              <a:t>2/17)</a:t>
            </a:r>
          </a:p>
          <a:p>
            <a:pPr marL="514350" indent="-514350">
              <a:buFont typeface="Arial" pitchFamily="34" charset="0"/>
              <a:buAutoNum type="arabicParenR"/>
            </a:pPr>
            <a:r>
              <a:rPr lang="ru-RU" sz="2200" dirty="0">
                <a:solidFill>
                  <a:srgbClr val="7030A0"/>
                </a:solidFill>
              </a:rPr>
              <a:t>Примерная рабочая программа учебного предмета «Татарская литература»  для общеобразовательных организаций с обучением на </a:t>
            </a:r>
            <a:r>
              <a:rPr lang="ru-RU" sz="2200" dirty="0" smtClean="0">
                <a:solidFill>
                  <a:srgbClr val="7030A0"/>
                </a:solidFill>
              </a:rPr>
              <a:t>русском языке (для изучающих татарский язык как родной) </a:t>
            </a:r>
            <a:r>
              <a:rPr lang="ru-RU" sz="2200" dirty="0">
                <a:solidFill>
                  <a:srgbClr val="7030A0"/>
                </a:solidFill>
              </a:rPr>
              <a:t>( 1 – 11 классы) </a:t>
            </a:r>
            <a:r>
              <a:rPr lang="tt-RU" sz="2200" dirty="0">
                <a:solidFill>
                  <a:srgbClr val="0070C0"/>
                </a:solidFill>
              </a:rPr>
              <a:t>(</a:t>
            </a:r>
            <a:r>
              <a:rPr lang="ru-RU" sz="2200" dirty="0">
                <a:solidFill>
                  <a:srgbClr val="0070C0"/>
                </a:solidFill>
              </a:rPr>
              <a:t>одобрена решением федерального учебно-методического объединения по общему образованию, протокол от 16 мая 2017 № 2/17)</a:t>
            </a:r>
          </a:p>
          <a:p>
            <a:pPr marL="514350" indent="-514350">
              <a:buAutoNum type="arabicParenR"/>
            </a:pPr>
            <a:endParaRPr lang="ru-RU" sz="2200" dirty="0" smtClean="0">
              <a:solidFill>
                <a:srgbClr val="0070C0"/>
              </a:solidFill>
            </a:endParaRPr>
          </a:p>
          <a:p>
            <a:pPr marL="514350" indent="-514350">
              <a:buAutoNum type="arabicParenR"/>
            </a:pPr>
            <a:endParaRPr lang="ru-RU" sz="2200" dirty="0" smtClean="0">
              <a:solidFill>
                <a:srgbClr val="0070C0"/>
              </a:solidFill>
            </a:endParaRPr>
          </a:p>
          <a:p>
            <a:pPr marL="514350" indent="-514350">
              <a:buAutoNum type="arabicParenR"/>
            </a:pPr>
            <a:endParaRPr lang="ru-RU" sz="2200" dirty="0">
              <a:solidFill>
                <a:srgbClr val="0070C0"/>
              </a:solidFill>
            </a:endParaRPr>
          </a:p>
          <a:p>
            <a:pPr marL="0" indent="0">
              <a:buNone/>
            </a:pPr>
            <a:endParaRPr lang="ru-RU" sz="2000" dirty="0">
              <a:solidFill>
                <a:srgbClr val="0070C0"/>
              </a:solidFill>
            </a:endParaRPr>
          </a:p>
          <a:p>
            <a:pPr marL="0" indent="0">
              <a:buNone/>
            </a:pPr>
            <a:endParaRPr lang="ru-RU" sz="2000" dirty="0">
              <a:solidFill>
                <a:srgbClr val="0070C0"/>
              </a:solidFill>
            </a:endParaRPr>
          </a:p>
          <a:p>
            <a:pPr marL="0" indent="0">
              <a:buNone/>
            </a:pPr>
            <a:endParaRPr lang="ru-RU" sz="2000" dirty="0" smtClean="0">
              <a:solidFill>
                <a:srgbClr val="7030A0"/>
              </a:solidFill>
            </a:endParaRPr>
          </a:p>
          <a:p>
            <a:pPr marL="0" indent="0">
              <a:buNone/>
            </a:pPr>
            <a:endParaRPr lang="ru-RU" dirty="0">
              <a:solidFill>
                <a:srgbClr val="7030A0"/>
              </a:solidFill>
            </a:endParaRPr>
          </a:p>
        </p:txBody>
      </p:sp>
    </p:spTree>
    <p:extLst>
      <p:ext uri="{BB962C8B-B14F-4D97-AF65-F5344CB8AC3E}">
        <p14:creationId xmlns:p14="http://schemas.microsoft.com/office/powerpoint/2010/main" val="3829304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82154"/>
          </a:xfrm>
          <a:noFill/>
        </p:spPr>
        <p:txBody>
          <a:bodyPr>
            <a:normAutofit fontScale="90000"/>
          </a:bodyPr>
          <a:lstStyle/>
          <a:p>
            <a:r>
              <a:rPr lang="tt-RU" dirty="0" smtClean="0">
                <a:solidFill>
                  <a:srgbClr val="0070C0"/>
                </a:solidFill>
              </a:rPr>
              <a:t/>
            </a:r>
            <a:br>
              <a:rPr lang="tt-RU" dirty="0" smtClean="0">
                <a:solidFill>
                  <a:srgbClr val="0070C0"/>
                </a:solidFill>
              </a:rPr>
            </a:br>
            <a:r>
              <a:rPr lang="ru-RU" sz="3600" b="1" dirty="0" err="1" smtClean="0">
                <a:solidFill>
                  <a:srgbClr val="0070C0"/>
                </a:solidFill>
              </a:rPr>
              <a:t>Министрлык</a:t>
            </a:r>
            <a:r>
              <a:rPr lang="ru-RU" sz="3600" b="1" dirty="0" smtClean="0">
                <a:solidFill>
                  <a:srgbClr val="0070C0"/>
                </a:solidFill>
              </a:rPr>
              <a:t> </a:t>
            </a:r>
            <a:r>
              <a:rPr lang="ru-RU" sz="3600" b="1" dirty="0" err="1" smtClean="0">
                <a:solidFill>
                  <a:srgbClr val="0070C0"/>
                </a:solidFill>
              </a:rPr>
              <a:t>сайтында</a:t>
            </a:r>
            <a:r>
              <a:rPr lang="ru-RU" sz="3600" b="1" dirty="0" smtClean="0">
                <a:solidFill>
                  <a:srgbClr val="0070C0"/>
                </a:solidFill>
              </a:rPr>
              <a:t> </a:t>
            </a:r>
            <a:r>
              <a:rPr lang="ru-RU" sz="3600" b="1" dirty="0" err="1" smtClean="0">
                <a:solidFill>
                  <a:srgbClr val="0070C0"/>
                </a:solidFill>
              </a:rPr>
              <a:t>урнаштырылган</a:t>
            </a:r>
            <a:r>
              <a:rPr lang="ru-RU" sz="3600" b="1" dirty="0" smtClean="0">
                <a:solidFill>
                  <a:srgbClr val="0070C0"/>
                </a:solidFill>
              </a:rPr>
              <a:t> </a:t>
            </a:r>
            <a:r>
              <a:rPr lang="ru-RU" sz="3600" b="1" dirty="0" err="1" smtClean="0">
                <a:solidFill>
                  <a:srgbClr val="0070C0"/>
                </a:solidFill>
              </a:rPr>
              <a:t>материаллар</a:t>
            </a:r>
            <a:r>
              <a:rPr lang="tt-RU" sz="3600" b="1" dirty="0" smtClean="0">
                <a:solidFill>
                  <a:srgbClr val="0070C0"/>
                </a:solidFill>
              </a:rPr>
              <a:t/>
            </a:r>
            <a:br>
              <a:rPr lang="tt-RU" sz="3600" b="1" dirty="0" smtClean="0">
                <a:solidFill>
                  <a:srgbClr val="0070C0"/>
                </a:solidFill>
              </a:rPr>
            </a:br>
            <a:endParaRPr lang="ru-RU" sz="3600" b="1" dirty="0">
              <a:solidFill>
                <a:srgbClr val="002060"/>
              </a:solidFill>
            </a:endParaRPr>
          </a:p>
        </p:txBody>
      </p:sp>
      <p:sp>
        <p:nvSpPr>
          <p:cNvPr id="3" name="Объект 2"/>
          <p:cNvSpPr>
            <a:spLocks noGrp="1"/>
          </p:cNvSpPr>
          <p:nvPr>
            <p:ph idx="1"/>
          </p:nvPr>
        </p:nvSpPr>
        <p:spPr>
          <a:xfrm>
            <a:off x="467544" y="1916832"/>
            <a:ext cx="8229600" cy="4525963"/>
          </a:xfrm>
        </p:spPr>
        <p:txBody>
          <a:bodyPr>
            <a:normAutofit/>
          </a:bodyPr>
          <a:lstStyle/>
          <a:p>
            <a:pPr algn="ctr"/>
            <a:r>
              <a:rPr lang="tt-RU" sz="3600" dirty="0" smtClean="0">
                <a:solidFill>
                  <a:srgbClr val="FF0000"/>
                </a:solidFill>
              </a:rPr>
              <a:t>Деятельность/общее образование/национальное образование</a:t>
            </a:r>
            <a:endParaRPr lang="ru-RU" sz="3600" dirty="0" smtClean="0">
              <a:solidFill>
                <a:srgbClr val="FF0000"/>
              </a:solidFill>
            </a:endParaRPr>
          </a:p>
          <a:p>
            <a:pPr marL="514350" indent="-514350">
              <a:buFont typeface="Arial" pitchFamily="34" charset="0"/>
              <a:buAutoNum type="arabicParenR"/>
            </a:pPr>
            <a:r>
              <a:rPr lang="ru-RU" sz="2400" dirty="0">
                <a:solidFill>
                  <a:srgbClr val="7030A0"/>
                </a:solidFill>
              </a:rPr>
              <a:t>Примерные образовательные программы по родному (татарскому языку) и родной (татарской) литературе</a:t>
            </a:r>
          </a:p>
          <a:p>
            <a:pPr marL="0" indent="0">
              <a:buNone/>
            </a:pPr>
            <a:endParaRPr lang="ru-RU" sz="2200" dirty="0" smtClean="0">
              <a:solidFill>
                <a:srgbClr val="7030A0"/>
              </a:solidFill>
            </a:endParaRPr>
          </a:p>
          <a:p>
            <a:pPr marL="514350" indent="-514350">
              <a:buAutoNum type="arabicParenR"/>
            </a:pPr>
            <a:r>
              <a:rPr lang="ru-RU" sz="2200" dirty="0">
                <a:solidFill>
                  <a:srgbClr val="7030A0"/>
                </a:solidFill>
              </a:rPr>
              <a:t>Государственная программа Республики Татарстан "Сохранение, изучение и развитие государственных языков Республики Татарстан и других языков в Республике Татарстан на 2014-2022 годы"</a:t>
            </a:r>
            <a:endParaRPr lang="ru-RU" sz="2200" dirty="0" smtClean="0">
              <a:solidFill>
                <a:srgbClr val="7030A0"/>
              </a:solidFill>
            </a:endParaRPr>
          </a:p>
          <a:p>
            <a:pPr marL="514350" indent="-514350">
              <a:buAutoNum type="arabicParenR"/>
            </a:pPr>
            <a:endParaRPr lang="ru-RU" sz="2200" dirty="0">
              <a:solidFill>
                <a:srgbClr val="0070C0"/>
              </a:solidFill>
            </a:endParaRPr>
          </a:p>
          <a:p>
            <a:pPr marL="0" indent="0">
              <a:buNone/>
            </a:pPr>
            <a:endParaRPr lang="ru-RU" sz="2000" dirty="0">
              <a:solidFill>
                <a:srgbClr val="0070C0"/>
              </a:solidFill>
            </a:endParaRPr>
          </a:p>
          <a:p>
            <a:pPr marL="0" indent="0">
              <a:buNone/>
            </a:pPr>
            <a:endParaRPr lang="ru-RU" sz="2000" dirty="0">
              <a:solidFill>
                <a:srgbClr val="0070C0"/>
              </a:solidFill>
            </a:endParaRPr>
          </a:p>
          <a:p>
            <a:pPr marL="0" indent="0">
              <a:buNone/>
            </a:pPr>
            <a:endParaRPr lang="ru-RU" sz="2000" dirty="0" smtClean="0">
              <a:solidFill>
                <a:srgbClr val="7030A0"/>
              </a:solidFill>
            </a:endParaRPr>
          </a:p>
          <a:p>
            <a:pPr marL="0" indent="0">
              <a:buNone/>
            </a:pPr>
            <a:endParaRPr lang="ru-RU" dirty="0">
              <a:solidFill>
                <a:srgbClr val="7030A0"/>
              </a:solidFill>
            </a:endParaRPr>
          </a:p>
        </p:txBody>
      </p:sp>
    </p:spTree>
    <p:extLst>
      <p:ext uri="{BB962C8B-B14F-4D97-AF65-F5344CB8AC3E}">
        <p14:creationId xmlns:p14="http://schemas.microsoft.com/office/powerpoint/2010/main" val="10349276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82154"/>
          </a:xfrm>
          <a:noFill/>
        </p:spPr>
        <p:txBody>
          <a:bodyPr>
            <a:normAutofit fontScale="90000"/>
          </a:bodyPr>
          <a:lstStyle/>
          <a:p>
            <a:r>
              <a:rPr lang="tt-RU" dirty="0" smtClean="0">
                <a:solidFill>
                  <a:srgbClr val="0070C0"/>
                </a:solidFill>
              </a:rPr>
              <a:t/>
            </a:r>
            <a:br>
              <a:rPr lang="tt-RU" dirty="0" smtClean="0">
                <a:solidFill>
                  <a:srgbClr val="0070C0"/>
                </a:solidFill>
              </a:rPr>
            </a:br>
            <a:r>
              <a:rPr lang="ru-RU" sz="3600" b="1" dirty="0" err="1" smtClean="0">
                <a:solidFill>
                  <a:srgbClr val="0070C0"/>
                </a:solidFill>
              </a:rPr>
              <a:t>Министрлык</a:t>
            </a:r>
            <a:r>
              <a:rPr lang="ru-RU" sz="3600" b="1" dirty="0" smtClean="0">
                <a:solidFill>
                  <a:srgbClr val="0070C0"/>
                </a:solidFill>
              </a:rPr>
              <a:t> </a:t>
            </a:r>
            <a:r>
              <a:rPr lang="ru-RU" sz="3600" b="1" dirty="0" err="1" smtClean="0">
                <a:solidFill>
                  <a:srgbClr val="0070C0"/>
                </a:solidFill>
              </a:rPr>
              <a:t>сайтында</a:t>
            </a:r>
            <a:r>
              <a:rPr lang="ru-RU" sz="3600" b="1" dirty="0" smtClean="0">
                <a:solidFill>
                  <a:srgbClr val="0070C0"/>
                </a:solidFill>
              </a:rPr>
              <a:t> </a:t>
            </a:r>
            <a:r>
              <a:rPr lang="ru-RU" sz="3600" b="1" dirty="0" err="1" smtClean="0">
                <a:solidFill>
                  <a:srgbClr val="0070C0"/>
                </a:solidFill>
              </a:rPr>
              <a:t>урнаштырылган</a:t>
            </a:r>
            <a:r>
              <a:rPr lang="ru-RU" sz="3600" b="1" dirty="0" smtClean="0">
                <a:solidFill>
                  <a:srgbClr val="0070C0"/>
                </a:solidFill>
              </a:rPr>
              <a:t> </a:t>
            </a:r>
            <a:r>
              <a:rPr lang="ru-RU" sz="3600" b="1" dirty="0" err="1" smtClean="0">
                <a:solidFill>
                  <a:srgbClr val="0070C0"/>
                </a:solidFill>
              </a:rPr>
              <a:t>материаллар</a:t>
            </a:r>
            <a:r>
              <a:rPr lang="tt-RU" sz="3600" b="1" dirty="0" smtClean="0">
                <a:solidFill>
                  <a:srgbClr val="0070C0"/>
                </a:solidFill>
              </a:rPr>
              <a:t/>
            </a:r>
            <a:br>
              <a:rPr lang="tt-RU" sz="3600" b="1" dirty="0" smtClean="0">
                <a:solidFill>
                  <a:srgbClr val="0070C0"/>
                </a:solidFill>
              </a:rPr>
            </a:br>
            <a:endParaRPr lang="ru-RU" sz="3600" b="1" dirty="0">
              <a:solidFill>
                <a:srgbClr val="002060"/>
              </a:solidFill>
            </a:endParaRPr>
          </a:p>
        </p:txBody>
      </p:sp>
      <p:sp>
        <p:nvSpPr>
          <p:cNvPr id="3" name="Объект 2"/>
          <p:cNvSpPr>
            <a:spLocks noGrp="1"/>
          </p:cNvSpPr>
          <p:nvPr>
            <p:ph idx="1"/>
          </p:nvPr>
        </p:nvSpPr>
        <p:spPr>
          <a:xfrm>
            <a:off x="467544" y="1916832"/>
            <a:ext cx="8229600" cy="4525963"/>
          </a:xfrm>
        </p:spPr>
        <p:txBody>
          <a:bodyPr>
            <a:normAutofit lnSpcReduction="10000"/>
          </a:bodyPr>
          <a:lstStyle/>
          <a:p>
            <a:pPr algn="ctr"/>
            <a:r>
              <a:rPr lang="tt-RU" sz="3600" dirty="0" smtClean="0">
                <a:solidFill>
                  <a:srgbClr val="FF0000"/>
                </a:solidFill>
              </a:rPr>
              <a:t>Деятельность/общее образование/национальное образование</a:t>
            </a:r>
            <a:endParaRPr lang="ru-RU" sz="3600" dirty="0" smtClean="0">
              <a:solidFill>
                <a:srgbClr val="FF0000"/>
              </a:solidFill>
            </a:endParaRPr>
          </a:p>
          <a:p>
            <a:pPr marL="514350" indent="-514350">
              <a:buFont typeface="Arial" pitchFamily="34" charset="0"/>
              <a:buAutoNum type="arabicParenR"/>
            </a:pPr>
            <a:r>
              <a:rPr lang="ru-RU" sz="2400" dirty="0" smtClean="0">
                <a:solidFill>
                  <a:srgbClr val="7030A0"/>
                </a:solidFill>
              </a:rPr>
              <a:t>Онлайн-ресурсы</a:t>
            </a:r>
          </a:p>
          <a:p>
            <a:pPr marL="514350" indent="-514350">
              <a:buFont typeface="Arial" pitchFamily="34" charset="0"/>
              <a:buAutoNum type="arabicParenR"/>
            </a:pPr>
            <a:r>
              <a:rPr lang="ru-RU" sz="2400" dirty="0">
                <a:solidFill>
                  <a:srgbClr val="7030A0"/>
                </a:solidFill>
              </a:rPr>
              <a:t>Электронные учебники и приложения по родному (татарскому) языку и родной (татарской) </a:t>
            </a:r>
            <a:r>
              <a:rPr lang="ru-RU" sz="2400" dirty="0" smtClean="0">
                <a:solidFill>
                  <a:srgbClr val="7030A0"/>
                </a:solidFill>
              </a:rPr>
              <a:t>литературе</a:t>
            </a:r>
          </a:p>
          <a:p>
            <a:pPr marL="514350" indent="-514350">
              <a:buFont typeface="Arial" pitchFamily="34" charset="0"/>
              <a:buAutoNum type="arabicParenR"/>
            </a:pPr>
            <a:r>
              <a:rPr lang="ru-RU" sz="2400" dirty="0" smtClean="0">
                <a:solidFill>
                  <a:srgbClr val="7030A0"/>
                </a:solidFill>
              </a:rPr>
              <a:t>Олимпиады (тесты к олимпиадам)</a:t>
            </a:r>
          </a:p>
          <a:p>
            <a:pPr marL="514350" indent="-514350">
              <a:buFont typeface="Arial" pitchFamily="34" charset="0"/>
              <a:buAutoNum type="arabicParenR"/>
            </a:pPr>
            <a:r>
              <a:rPr lang="ru-RU" sz="2400" dirty="0" smtClean="0">
                <a:solidFill>
                  <a:srgbClr val="7030A0"/>
                </a:solidFill>
              </a:rPr>
              <a:t>Конкурсы</a:t>
            </a:r>
          </a:p>
          <a:p>
            <a:pPr marL="514350" indent="-514350">
              <a:buFont typeface="Arial" pitchFamily="34" charset="0"/>
              <a:buAutoNum type="arabicParenR"/>
            </a:pPr>
            <a:r>
              <a:rPr lang="ru-RU" sz="2400" dirty="0" smtClean="0">
                <a:solidFill>
                  <a:srgbClr val="7030A0"/>
                </a:solidFill>
              </a:rPr>
              <a:t>Спектакли</a:t>
            </a:r>
          </a:p>
          <a:p>
            <a:pPr marL="514350" indent="-514350">
              <a:buFont typeface="Arial" pitchFamily="34" charset="0"/>
              <a:buAutoNum type="arabicParenR"/>
            </a:pPr>
            <a:r>
              <a:rPr lang="ru-RU" sz="2400" dirty="0" smtClean="0">
                <a:solidFill>
                  <a:srgbClr val="7030A0"/>
                </a:solidFill>
              </a:rPr>
              <a:t>Конференции</a:t>
            </a:r>
            <a:endParaRPr lang="ru-RU" sz="2400" dirty="0">
              <a:solidFill>
                <a:srgbClr val="7030A0"/>
              </a:solidFill>
            </a:endParaRPr>
          </a:p>
          <a:p>
            <a:pPr marL="0" indent="0">
              <a:buNone/>
            </a:pPr>
            <a:endParaRPr lang="ru-RU" sz="2200" dirty="0" smtClean="0">
              <a:solidFill>
                <a:srgbClr val="7030A0"/>
              </a:solidFill>
            </a:endParaRPr>
          </a:p>
          <a:p>
            <a:pPr marL="514350" indent="-514350">
              <a:buAutoNum type="arabicParenR"/>
            </a:pPr>
            <a:endParaRPr lang="ru-RU" sz="2200" dirty="0">
              <a:solidFill>
                <a:srgbClr val="0070C0"/>
              </a:solidFill>
            </a:endParaRPr>
          </a:p>
          <a:p>
            <a:pPr marL="0" indent="0">
              <a:buNone/>
            </a:pPr>
            <a:endParaRPr lang="ru-RU" sz="2000" dirty="0">
              <a:solidFill>
                <a:srgbClr val="0070C0"/>
              </a:solidFill>
            </a:endParaRPr>
          </a:p>
          <a:p>
            <a:pPr marL="0" indent="0">
              <a:buNone/>
            </a:pPr>
            <a:endParaRPr lang="ru-RU" sz="2000" dirty="0">
              <a:solidFill>
                <a:srgbClr val="0070C0"/>
              </a:solidFill>
            </a:endParaRPr>
          </a:p>
          <a:p>
            <a:pPr marL="0" indent="0">
              <a:buNone/>
            </a:pPr>
            <a:endParaRPr lang="ru-RU" sz="2000" dirty="0" smtClean="0">
              <a:solidFill>
                <a:srgbClr val="7030A0"/>
              </a:solidFill>
            </a:endParaRPr>
          </a:p>
          <a:p>
            <a:pPr marL="0" indent="0">
              <a:buNone/>
            </a:pPr>
            <a:endParaRPr lang="ru-RU" dirty="0">
              <a:solidFill>
                <a:srgbClr val="7030A0"/>
              </a:solidFill>
            </a:endParaRPr>
          </a:p>
        </p:txBody>
      </p:sp>
    </p:spTree>
    <p:extLst>
      <p:ext uri="{BB962C8B-B14F-4D97-AF65-F5344CB8AC3E}">
        <p14:creationId xmlns:p14="http://schemas.microsoft.com/office/powerpoint/2010/main" val="2115972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82154"/>
          </a:xfrm>
          <a:noFill/>
        </p:spPr>
        <p:txBody>
          <a:bodyPr>
            <a:normAutofit fontScale="90000"/>
          </a:bodyPr>
          <a:lstStyle/>
          <a:p>
            <a:r>
              <a:rPr lang="tt-RU" dirty="0" smtClean="0">
                <a:solidFill>
                  <a:srgbClr val="0070C0"/>
                </a:solidFill>
              </a:rPr>
              <a:t/>
            </a:r>
            <a:br>
              <a:rPr lang="tt-RU" dirty="0" smtClean="0">
                <a:solidFill>
                  <a:srgbClr val="0070C0"/>
                </a:solidFill>
              </a:rPr>
            </a:br>
            <a:r>
              <a:rPr lang="ru-RU" sz="3600" b="1" dirty="0" err="1" smtClean="0">
                <a:solidFill>
                  <a:srgbClr val="0070C0"/>
                </a:solidFill>
              </a:rPr>
              <a:t>Министрлык</a:t>
            </a:r>
            <a:r>
              <a:rPr lang="ru-RU" sz="3600" b="1" dirty="0" smtClean="0">
                <a:solidFill>
                  <a:srgbClr val="0070C0"/>
                </a:solidFill>
              </a:rPr>
              <a:t> </a:t>
            </a:r>
            <a:r>
              <a:rPr lang="ru-RU" sz="3600" b="1" dirty="0" err="1" smtClean="0">
                <a:solidFill>
                  <a:srgbClr val="0070C0"/>
                </a:solidFill>
              </a:rPr>
              <a:t>сайтында</a:t>
            </a:r>
            <a:r>
              <a:rPr lang="ru-RU" sz="3600" b="1" dirty="0" smtClean="0">
                <a:solidFill>
                  <a:srgbClr val="0070C0"/>
                </a:solidFill>
              </a:rPr>
              <a:t> </a:t>
            </a:r>
            <a:r>
              <a:rPr lang="ru-RU" sz="3600" b="1" dirty="0" err="1" smtClean="0">
                <a:solidFill>
                  <a:srgbClr val="0070C0"/>
                </a:solidFill>
              </a:rPr>
              <a:t>урнаштырылган</a:t>
            </a:r>
            <a:r>
              <a:rPr lang="ru-RU" sz="3600" b="1" dirty="0" smtClean="0">
                <a:solidFill>
                  <a:srgbClr val="0070C0"/>
                </a:solidFill>
              </a:rPr>
              <a:t> </a:t>
            </a:r>
            <a:r>
              <a:rPr lang="ru-RU" sz="3600" b="1" dirty="0" err="1" smtClean="0">
                <a:solidFill>
                  <a:srgbClr val="0070C0"/>
                </a:solidFill>
              </a:rPr>
              <a:t>материаллар</a:t>
            </a:r>
            <a:r>
              <a:rPr lang="tt-RU" sz="3600" b="1" dirty="0" smtClean="0">
                <a:solidFill>
                  <a:srgbClr val="0070C0"/>
                </a:solidFill>
              </a:rPr>
              <a:t/>
            </a:r>
            <a:br>
              <a:rPr lang="tt-RU" sz="3600" b="1" dirty="0" smtClean="0">
                <a:solidFill>
                  <a:srgbClr val="0070C0"/>
                </a:solidFill>
              </a:rPr>
            </a:br>
            <a:endParaRPr lang="ru-RU" sz="3600" b="1" dirty="0">
              <a:solidFill>
                <a:srgbClr val="002060"/>
              </a:solidFill>
            </a:endParaRPr>
          </a:p>
        </p:txBody>
      </p:sp>
      <p:sp>
        <p:nvSpPr>
          <p:cNvPr id="3" name="Объект 2"/>
          <p:cNvSpPr>
            <a:spLocks noGrp="1"/>
          </p:cNvSpPr>
          <p:nvPr>
            <p:ph idx="1"/>
          </p:nvPr>
        </p:nvSpPr>
        <p:spPr>
          <a:xfrm>
            <a:off x="467544" y="1916832"/>
            <a:ext cx="8229600" cy="4525963"/>
          </a:xfrm>
        </p:spPr>
        <p:txBody>
          <a:bodyPr>
            <a:normAutofit fontScale="92500" lnSpcReduction="20000"/>
          </a:bodyPr>
          <a:lstStyle/>
          <a:p>
            <a:r>
              <a:rPr lang="tt-RU" sz="2800" dirty="0" smtClean="0">
                <a:solidFill>
                  <a:srgbClr val="FF0000"/>
                </a:solidFill>
              </a:rPr>
              <a:t>Деятельность/общее образование/национальное образование</a:t>
            </a:r>
            <a:endParaRPr lang="ru-RU" sz="2800" dirty="0" smtClean="0">
              <a:solidFill>
                <a:srgbClr val="FF0000"/>
              </a:solidFill>
            </a:endParaRPr>
          </a:p>
          <a:p>
            <a:pPr marL="0" indent="0">
              <a:buNone/>
            </a:pPr>
            <a:r>
              <a:rPr lang="ru-RU" sz="2800" dirty="0" smtClean="0">
                <a:solidFill>
                  <a:srgbClr val="7030A0"/>
                </a:solidFill>
              </a:rPr>
              <a:t>7)Контрольно-измерительные материалы по татарскому языку и литературе</a:t>
            </a:r>
          </a:p>
          <a:p>
            <a:pPr marL="0" indent="0">
              <a:buNone/>
            </a:pPr>
            <a:r>
              <a:rPr lang="ru-RU" sz="2600" dirty="0" smtClean="0">
                <a:solidFill>
                  <a:srgbClr val="7030A0"/>
                </a:solidFill>
              </a:rPr>
              <a:t>-татарский язык как государственный язык Республики Татарстан</a:t>
            </a:r>
          </a:p>
          <a:p>
            <a:pPr marL="0" indent="0">
              <a:buNone/>
            </a:pPr>
            <a:r>
              <a:rPr lang="ru-RU" sz="2600" dirty="0" smtClean="0">
                <a:solidFill>
                  <a:srgbClr val="7030A0"/>
                </a:solidFill>
              </a:rPr>
              <a:t>-родной (татарский) язык для школ с родным языком обучения</a:t>
            </a:r>
          </a:p>
          <a:p>
            <a:pPr marL="0" indent="0">
              <a:buNone/>
            </a:pPr>
            <a:r>
              <a:rPr lang="ru-RU" sz="2600" dirty="0" smtClean="0">
                <a:solidFill>
                  <a:srgbClr val="7030A0"/>
                </a:solidFill>
              </a:rPr>
              <a:t>-родной (татарский) язык для школ с русским языком обучения</a:t>
            </a:r>
          </a:p>
          <a:p>
            <a:pPr marL="0" indent="0">
              <a:buNone/>
            </a:pPr>
            <a:r>
              <a:rPr lang="ru-RU" sz="2600" dirty="0" smtClean="0">
                <a:solidFill>
                  <a:srgbClr val="7030A0"/>
                </a:solidFill>
              </a:rPr>
              <a:t>-татарская литература для школ с родным языком обучения</a:t>
            </a:r>
          </a:p>
          <a:p>
            <a:pPr marL="0" indent="0">
              <a:buNone/>
            </a:pPr>
            <a:r>
              <a:rPr lang="ru-RU" sz="2600" dirty="0" smtClean="0">
                <a:solidFill>
                  <a:srgbClr val="7030A0"/>
                </a:solidFill>
              </a:rPr>
              <a:t>-татарская литература для школ с русским языком обучения</a:t>
            </a:r>
          </a:p>
          <a:p>
            <a:pPr marL="0" indent="0">
              <a:buNone/>
            </a:pPr>
            <a:endParaRPr lang="ru-RU" sz="2600" dirty="0" smtClean="0">
              <a:solidFill>
                <a:srgbClr val="7030A0"/>
              </a:solidFill>
            </a:endParaRPr>
          </a:p>
          <a:p>
            <a:pPr marL="514350" indent="-514350">
              <a:buAutoNum type="arabicParenR"/>
            </a:pPr>
            <a:endParaRPr lang="ru-RU" sz="2200" dirty="0">
              <a:solidFill>
                <a:srgbClr val="0070C0"/>
              </a:solidFill>
            </a:endParaRPr>
          </a:p>
          <a:p>
            <a:pPr marL="0" indent="0">
              <a:buNone/>
            </a:pPr>
            <a:endParaRPr lang="ru-RU" sz="2000" dirty="0">
              <a:solidFill>
                <a:srgbClr val="0070C0"/>
              </a:solidFill>
            </a:endParaRPr>
          </a:p>
          <a:p>
            <a:pPr marL="0" indent="0">
              <a:buNone/>
            </a:pPr>
            <a:endParaRPr lang="ru-RU" sz="2000" dirty="0">
              <a:solidFill>
                <a:srgbClr val="0070C0"/>
              </a:solidFill>
            </a:endParaRPr>
          </a:p>
          <a:p>
            <a:pPr marL="0" indent="0">
              <a:buNone/>
            </a:pPr>
            <a:endParaRPr lang="ru-RU" sz="2000" dirty="0" smtClean="0">
              <a:solidFill>
                <a:srgbClr val="7030A0"/>
              </a:solidFill>
            </a:endParaRPr>
          </a:p>
          <a:p>
            <a:pPr marL="0" indent="0">
              <a:buNone/>
            </a:pPr>
            <a:endParaRPr lang="ru-RU" dirty="0">
              <a:solidFill>
                <a:srgbClr val="7030A0"/>
              </a:solidFill>
            </a:endParaRPr>
          </a:p>
        </p:txBody>
      </p:sp>
    </p:spTree>
    <p:extLst>
      <p:ext uri="{BB962C8B-B14F-4D97-AF65-F5344CB8AC3E}">
        <p14:creationId xmlns:p14="http://schemas.microsoft.com/office/powerpoint/2010/main" val="3083265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82154"/>
          </a:xfrm>
          <a:noFill/>
        </p:spPr>
        <p:txBody>
          <a:bodyPr>
            <a:normAutofit fontScale="90000"/>
          </a:bodyPr>
          <a:lstStyle/>
          <a:p>
            <a:r>
              <a:rPr lang="tt-RU" dirty="0" smtClean="0">
                <a:solidFill>
                  <a:srgbClr val="0070C0"/>
                </a:solidFill>
              </a:rPr>
              <a:t/>
            </a:r>
            <a:br>
              <a:rPr lang="tt-RU" dirty="0" smtClean="0">
                <a:solidFill>
                  <a:srgbClr val="0070C0"/>
                </a:solidFill>
              </a:rPr>
            </a:br>
            <a:r>
              <a:rPr lang="ru-RU" sz="3600" b="1" dirty="0" err="1" smtClean="0">
                <a:solidFill>
                  <a:srgbClr val="0070C0"/>
                </a:solidFill>
              </a:rPr>
              <a:t>Министрлык</a:t>
            </a:r>
            <a:r>
              <a:rPr lang="ru-RU" sz="3600" b="1" dirty="0" smtClean="0">
                <a:solidFill>
                  <a:srgbClr val="0070C0"/>
                </a:solidFill>
              </a:rPr>
              <a:t> </a:t>
            </a:r>
            <a:r>
              <a:rPr lang="ru-RU" sz="3600" b="1" dirty="0" err="1" smtClean="0">
                <a:solidFill>
                  <a:srgbClr val="0070C0"/>
                </a:solidFill>
              </a:rPr>
              <a:t>сайтында</a:t>
            </a:r>
            <a:r>
              <a:rPr lang="ru-RU" sz="3600" b="1" dirty="0" smtClean="0">
                <a:solidFill>
                  <a:srgbClr val="0070C0"/>
                </a:solidFill>
              </a:rPr>
              <a:t> </a:t>
            </a:r>
            <a:r>
              <a:rPr lang="ru-RU" sz="3600" b="1" dirty="0" err="1" smtClean="0">
                <a:solidFill>
                  <a:srgbClr val="0070C0"/>
                </a:solidFill>
              </a:rPr>
              <a:t>урнаштырылган</a:t>
            </a:r>
            <a:r>
              <a:rPr lang="ru-RU" sz="3600" b="1" dirty="0" smtClean="0">
                <a:solidFill>
                  <a:srgbClr val="0070C0"/>
                </a:solidFill>
              </a:rPr>
              <a:t> </a:t>
            </a:r>
            <a:r>
              <a:rPr lang="ru-RU" sz="3600" b="1" dirty="0" err="1" smtClean="0">
                <a:solidFill>
                  <a:srgbClr val="0070C0"/>
                </a:solidFill>
              </a:rPr>
              <a:t>материаллар</a:t>
            </a:r>
            <a:r>
              <a:rPr lang="tt-RU" sz="3600" b="1" dirty="0" smtClean="0">
                <a:solidFill>
                  <a:srgbClr val="0070C0"/>
                </a:solidFill>
              </a:rPr>
              <a:t/>
            </a:r>
            <a:br>
              <a:rPr lang="tt-RU" sz="3600" b="1" dirty="0" smtClean="0">
                <a:solidFill>
                  <a:srgbClr val="0070C0"/>
                </a:solidFill>
              </a:rPr>
            </a:br>
            <a:endParaRPr lang="ru-RU" sz="3600" b="1" dirty="0">
              <a:solidFill>
                <a:srgbClr val="002060"/>
              </a:solidFill>
            </a:endParaRPr>
          </a:p>
        </p:txBody>
      </p:sp>
      <p:sp>
        <p:nvSpPr>
          <p:cNvPr id="3" name="Объект 2"/>
          <p:cNvSpPr>
            <a:spLocks noGrp="1"/>
          </p:cNvSpPr>
          <p:nvPr>
            <p:ph idx="1"/>
          </p:nvPr>
        </p:nvSpPr>
        <p:spPr>
          <a:xfrm>
            <a:off x="467544" y="1916832"/>
            <a:ext cx="8229600" cy="4525963"/>
          </a:xfrm>
        </p:spPr>
        <p:txBody>
          <a:bodyPr>
            <a:normAutofit lnSpcReduction="10000"/>
          </a:bodyPr>
          <a:lstStyle/>
          <a:p>
            <a:pPr algn="ctr"/>
            <a:r>
              <a:rPr lang="tt-RU" sz="3600" dirty="0" smtClean="0">
                <a:solidFill>
                  <a:srgbClr val="FF0000"/>
                </a:solidFill>
              </a:rPr>
              <a:t>Деятельность/общее образование/национальное образование</a:t>
            </a:r>
            <a:endParaRPr lang="ru-RU" sz="3600" dirty="0" smtClean="0">
              <a:solidFill>
                <a:srgbClr val="FF0000"/>
              </a:solidFill>
            </a:endParaRPr>
          </a:p>
          <a:p>
            <a:pPr marL="0" indent="0">
              <a:buNone/>
            </a:pPr>
            <a:r>
              <a:rPr lang="ru-RU" sz="2800" dirty="0">
                <a:solidFill>
                  <a:srgbClr val="7030A0"/>
                </a:solidFill>
              </a:rPr>
              <a:t>8</a:t>
            </a:r>
            <a:r>
              <a:rPr lang="ru-RU" sz="2800" dirty="0" smtClean="0">
                <a:solidFill>
                  <a:srgbClr val="7030A0"/>
                </a:solidFill>
              </a:rPr>
              <a:t>. Методическая копилка учителей татарского языка</a:t>
            </a:r>
          </a:p>
          <a:p>
            <a:pPr marL="0" indent="0">
              <a:buNone/>
            </a:pPr>
            <a:r>
              <a:rPr lang="ru-RU" sz="2200" dirty="0" smtClean="0">
                <a:solidFill>
                  <a:srgbClr val="7030A0"/>
                </a:solidFill>
              </a:rPr>
              <a:t>-методик т</a:t>
            </a:r>
            <a:r>
              <a:rPr lang="tt-RU" sz="2200" dirty="0" smtClean="0">
                <a:solidFill>
                  <a:srgbClr val="7030A0"/>
                </a:solidFill>
              </a:rPr>
              <a:t>әк</a:t>
            </a:r>
            <a:r>
              <a:rPr lang="ru-RU" sz="2200" dirty="0" smtClean="0">
                <a:solidFill>
                  <a:srgbClr val="7030A0"/>
                </a:solidFill>
              </a:rPr>
              <a:t>ъ</a:t>
            </a:r>
            <a:r>
              <a:rPr lang="tt-RU" sz="2200" dirty="0" smtClean="0">
                <a:solidFill>
                  <a:srgbClr val="7030A0"/>
                </a:solidFill>
              </a:rPr>
              <a:t>димнәр</a:t>
            </a:r>
          </a:p>
          <a:p>
            <a:pPr marL="0" indent="0">
              <a:buNone/>
            </a:pPr>
            <a:r>
              <a:rPr lang="tt-RU" sz="2200" dirty="0" smtClean="0">
                <a:solidFill>
                  <a:srgbClr val="7030A0"/>
                </a:solidFill>
              </a:rPr>
              <a:t>-татар теле һәм әдәбияты укытучыларының предмет һәм методика өлкәсендәге компетен</a:t>
            </a:r>
            <a:r>
              <a:rPr lang="ru-RU" sz="2200" dirty="0" err="1" smtClean="0">
                <a:solidFill>
                  <a:srgbClr val="7030A0"/>
                </a:solidFill>
              </a:rPr>
              <a:t>циял</a:t>
            </a:r>
            <a:r>
              <a:rPr lang="tt-RU" sz="2200" dirty="0" smtClean="0">
                <a:solidFill>
                  <a:srgbClr val="7030A0"/>
                </a:solidFill>
              </a:rPr>
              <a:t>әрен бәяләү өчен биремнәр</a:t>
            </a:r>
            <a:endParaRPr lang="ru-RU" sz="2200" dirty="0" smtClean="0">
              <a:solidFill>
                <a:srgbClr val="7030A0"/>
              </a:solidFill>
            </a:endParaRPr>
          </a:p>
          <a:p>
            <a:pPr marL="0" indent="0">
              <a:buNone/>
            </a:pPr>
            <a:r>
              <a:rPr lang="ru-RU" sz="2200" dirty="0" smtClean="0">
                <a:solidFill>
                  <a:srgbClr val="0070C0"/>
                </a:solidFill>
              </a:rPr>
              <a:t>-</a:t>
            </a:r>
            <a:r>
              <a:rPr lang="ru-RU" sz="2200" dirty="0" err="1" smtClean="0">
                <a:solidFill>
                  <a:srgbClr val="0070C0"/>
                </a:solidFill>
              </a:rPr>
              <a:t>видеоуроки</a:t>
            </a:r>
            <a:r>
              <a:rPr lang="ru-RU" sz="2200" dirty="0" smtClean="0">
                <a:solidFill>
                  <a:srgbClr val="0070C0"/>
                </a:solidFill>
              </a:rPr>
              <a:t> по татарскому языку и литературе</a:t>
            </a:r>
          </a:p>
          <a:p>
            <a:pPr marL="0" indent="0">
              <a:buNone/>
            </a:pPr>
            <a:r>
              <a:rPr lang="ru-RU" sz="2200" dirty="0" smtClean="0">
                <a:solidFill>
                  <a:srgbClr val="0070C0"/>
                </a:solidFill>
              </a:rPr>
              <a:t>-разработки уроков по родному (татарскому) языку и родной (татарской) литературе </a:t>
            </a:r>
          </a:p>
          <a:p>
            <a:pPr marL="0" indent="0">
              <a:buNone/>
            </a:pPr>
            <a:r>
              <a:rPr lang="ru-RU" sz="2200" dirty="0" smtClean="0">
                <a:solidFill>
                  <a:srgbClr val="0070C0"/>
                </a:solidFill>
              </a:rPr>
              <a:t>- </a:t>
            </a:r>
            <a:endParaRPr lang="ru-RU" sz="2200" dirty="0">
              <a:solidFill>
                <a:srgbClr val="0070C0"/>
              </a:solidFill>
            </a:endParaRPr>
          </a:p>
          <a:p>
            <a:pPr marL="0" indent="0">
              <a:buNone/>
            </a:pPr>
            <a:endParaRPr lang="ru-RU" sz="2000" dirty="0">
              <a:solidFill>
                <a:srgbClr val="0070C0"/>
              </a:solidFill>
            </a:endParaRPr>
          </a:p>
          <a:p>
            <a:pPr marL="0" indent="0">
              <a:buNone/>
            </a:pPr>
            <a:endParaRPr lang="ru-RU" sz="2000" dirty="0">
              <a:solidFill>
                <a:srgbClr val="0070C0"/>
              </a:solidFill>
            </a:endParaRPr>
          </a:p>
          <a:p>
            <a:pPr marL="0" indent="0">
              <a:buNone/>
            </a:pPr>
            <a:endParaRPr lang="ru-RU" sz="2000" dirty="0" smtClean="0">
              <a:solidFill>
                <a:srgbClr val="7030A0"/>
              </a:solidFill>
            </a:endParaRPr>
          </a:p>
          <a:p>
            <a:pPr marL="0" indent="0">
              <a:buNone/>
            </a:pPr>
            <a:endParaRPr lang="ru-RU" dirty="0">
              <a:solidFill>
                <a:srgbClr val="7030A0"/>
              </a:solidFill>
            </a:endParaRPr>
          </a:p>
        </p:txBody>
      </p:sp>
    </p:spTree>
    <p:extLst>
      <p:ext uri="{BB962C8B-B14F-4D97-AF65-F5344CB8AC3E}">
        <p14:creationId xmlns:p14="http://schemas.microsoft.com/office/powerpoint/2010/main" val="26800061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82154"/>
          </a:xfrm>
          <a:noFill/>
        </p:spPr>
        <p:txBody>
          <a:bodyPr>
            <a:normAutofit fontScale="90000"/>
          </a:bodyPr>
          <a:lstStyle/>
          <a:p>
            <a:r>
              <a:rPr lang="tt-RU" dirty="0" smtClean="0">
                <a:solidFill>
                  <a:srgbClr val="0070C0"/>
                </a:solidFill>
              </a:rPr>
              <a:t/>
            </a:r>
            <a:br>
              <a:rPr lang="tt-RU" dirty="0" smtClean="0">
                <a:solidFill>
                  <a:srgbClr val="0070C0"/>
                </a:solidFill>
              </a:rPr>
            </a:br>
            <a:r>
              <a:rPr lang="ru-RU" sz="3600" b="1" dirty="0" err="1" smtClean="0">
                <a:solidFill>
                  <a:srgbClr val="0070C0"/>
                </a:solidFill>
              </a:rPr>
              <a:t>Министрлык</a:t>
            </a:r>
            <a:r>
              <a:rPr lang="ru-RU" sz="3600" b="1" dirty="0" smtClean="0">
                <a:solidFill>
                  <a:srgbClr val="0070C0"/>
                </a:solidFill>
              </a:rPr>
              <a:t> </a:t>
            </a:r>
            <a:r>
              <a:rPr lang="ru-RU" sz="3600" b="1" dirty="0" err="1" smtClean="0">
                <a:solidFill>
                  <a:srgbClr val="0070C0"/>
                </a:solidFill>
              </a:rPr>
              <a:t>сайтында</a:t>
            </a:r>
            <a:r>
              <a:rPr lang="ru-RU" sz="3600" b="1" dirty="0" smtClean="0">
                <a:solidFill>
                  <a:srgbClr val="0070C0"/>
                </a:solidFill>
              </a:rPr>
              <a:t> </a:t>
            </a:r>
            <a:r>
              <a:rPr lang="ru-RU" sz="3600" b="1" dirty="0" err="1" smtClean="0">
                <a:solidFill>
                  <a:srgbClr val="0070C0"/>
                </a:solidFill>
              </a:rPr>
              <a:t>урнаштырылган</a:t>
            </a:r>
            <a:r>
              <a:rPr lang="ru-RU" sz="3600" b="1" dirty="0" smtClean="0">
                <a:solidFill>
                  <a:srgbClr val="0070C0"/>
                </a:solidFill>
              </a:rPr>
              <a:t> </a:t>
            </a:r>
            <a:r>
              <a:rPr lang="ru-RU" sz="3600" b="1" dirty="0" err="1" smtClean="0">
                <a:solidFill>
                  <a:srgbClr val="0070C0"/>
                </a:solidFill>
              </a:rPr>
              <a:t>материаллар</a:t>
            </a:r>
            <a:r>
              <a:rPr lang="tt-RU" sz="3600" b="1" dirty="0" smtClean="0">
                <a:solidFill>
                  <a:srgbClr val="0070C0"/>
                </a:solidFill>
              </a:rPr>
              <a:t/>
            </a:r>
            <a:br>
              <a:rPr lang="tt-RU" sz="3600" b="1" dirty="0" smtClean="0">
                <a:solidFill>
                  <a:srgbClr val="0070C0"/>
                </a:solidFill>
              </a:rPr>
            </a:br>
            <a:endParaRPr lang="ru-RU" sz="3600" b="1" dirty="0">
              <a:solidFill>
                <a:srgbClr val="002060"/>
              </a:solidFill>
            </a:endParaRPr>
          </a:p>
        </p:txBody>
      </p:sp>
      <p:sp>
        <p:nvSpPr>
          <p:cNvPr id="3" name="Объект 2"/>
          <p:cNvSpPr>
            <a:spLocks noGrp="1"/>
          </p:cNvSpPr>
          <p:nvPr>
            <p:ph idx="1"/>
          </p:nvPr>
        </p:nvSpPr>
        <p:spPr>
          <a:xfrm>
            <a:off x="467544" y="1916832"/>
            <a:ext cx="8229600" cy="4525963"/>
          </a:xfrm>
        </p:spPr>
        <p:txBody>
          <a:bodyPr>
            <a:normAutofit/>
          </a:bodyPr>
          <a:lstStyle/>
          <a:p>
            <a:pPr algn="ctr"/>
            <a:r>
              <a:rPr lang="tt-RU" sz="3600" dirty="0" smtClean="0">
                <a:solidFill>
                  <a:srgbClr val="FF0000"/>
                </a:solidFill>
              </a:rPr>
              <a:t>Деятельность/общее образование</a:t>
            </a:r>
            <a:endParaRPr lang="ru-RU" sz="3600" dirty="0" smtClean="0">
              <a:solidFill>
                <a:srgbClr val="FF0000"/>
              </a:solidFill>
            </a:endParaRPr>
          </a:p>
          <a:p>
            <a:pPr marL="0" indent="0" algn="ctr">
              <a:buNone/>
            </a:pPr>
            <a:r>
              <a:rPr lang="tt-RU" sz="3600" dirty="0" smtClean="0">
                <a:solidFill>
                  <a:srgbClr val="7030A0"/>
                </a:solidFill>
              </a:rPr>
              <a:t>Об</a:t>
            </a:r>
            <a:r>
              <a:rPr lang="ru-RU" sz="3600" dirty="0" err="1" smtClean="0">
                <a:solidFill>
                  <a:srgbClr val="7030A0"/>
                </a:solidFill>
              </a:rPr>
              <a:t>щее</a:t>
            </a:r>
            <a:r>
              <a:rPr lang="ru-RU" sz="3600" dirty="0" smtClean="0">
                <a:solidFill>
                  <a:srgbClr val="7030A0"/>
                </a:solidFill>
              </a:rPr>
              <a:t> образование (</a:t>
            </a:r>
            <a:r>
              <a:rPr lang="tt-RU" sz="3600" dirty="0" smtClean="0">
                <a:solidFill>
                  <a:srgbClr val="7030A0"/>
                </a:solidFill>
              </a:rPr>
              <a:t>ОГЭ и ЕГЭ) </a:t>
            </a:r>
            <a:endParaRPr lang="ru-RU" sz="3600" dirty="0" smtClean="0">
              <a:solidFill>
                <a:srgbClr val="7030A0"/>
              </a:solidFill>
            </a:endParaRPr>
          </a:p>
          <a:p>
            <a:pPr marL="0" indent="0">
              <a:buNone/>
            </a:pPr>
            <a:endParaRPr lang="ru-RU" sz="2200" dirty="0" smtClean="0">
              <a:solidFill>
                <a:srgbClr val="7030A0"/>
              </a:solidFill>
            </a:endParaRPr>
          </a:p>
          <a:p>
            <a:pPr marL="0" indent="0">
              <a:buNone/>
            </a:pPr>
            <a:r>
              <a:rPr lang="ru-RU" dirty="0" smtClean="0">
                <a:solidFill>
                  <a:srgbClr val="0070C0"/>
                </a:solidFill>
              </a:rPr>
              <a:t>- Родной </a:t>
            </a:r>
            <a:r>
              <a:rPr lang="ru-RU" dirty="0">
                <a:solidFill>
                  <a:srgbClr val="0070C0"/>
                </a:solidFill>
              </a:rPr>
              <a:t>(татарский) язык и родная (татарская) </a:t>
            </a:r>
            <a:r>
              <a:rPr lang="ru-RU" dirty="0" smtClean="0">
                <a:solidFill>
                  <a:srgbClr val="0070C0"/>
                </a:solidFill>
              </a:rPr>
              <a:t>литература</a:t>
            </a:r>
          </a:p>
          <a:p>
            <a:pPr marL="0" indent="0">
              <a:buNone/>
            </a:pPr>
            <a:r>
              <a:rPr lang="ru-RU" dirty="0" smtClean="0">
                <a:solidFill>
                  <a:srgbClr val="0070C0"/>
                </a:solidFill>
              </a:rPr>
              <a:t>- ЕРЭ</a:t>
            </a:r>
          </a:p>
          <a:p>
            <a:pPr marL="0" indent="0">
              <a:buNone/>
            </a:pPr>
            <a:r>
              <a:rPr lang="ru-RU" dirty="0" smtClean="0">
                <a:solidFill>
                  <a:srgbClr val="0070C0"/>
                </a:solidFill>
              </a:rPr>
              <a:t>- Открытый банк заданий ОГЭ на татарском языке</a:t>
            </a:r>
            <a:endParaRPr lang="ru-RU" dirty="0">
              <a:solidFill>
                <a:srgbClr val="0070C0"/>
              </a:solidFill>
            </a:endParaRPr>
          </a:p>
          <a:p>
            <a:pPr marL="0" indent="0">
              <a:buNone/>
            </a:pPr>
            <a:endParaRPr lang="ru-RU" sz="2000" dirty="0">
              <a:solidFill>
                <a:srgbClr val="0070C0"/>
              </a:solidFill>
            </a:endParaRPr>
          </a:p>
          <a:p>
            <a:pPr marL="0" indent="0">
              <a:buNone/>
            </a:pPr>
            <a:endParaRPr lang="ru-RU" sz="2000" dirty="0" smtClean="0">
              <a:solidFill>
                <a:srgbClr val="7030A0"/>
              </a:solidFill>
            </a:endParaRPr>
          </a:p>
          <a:p>
            <a:pPr marL="0" indent="0">
              <a:buNone/>
            </a:pPr>
            <a:endParaRPr lang="ru-RU" dirty="0">
              <a:solidFill>
                <a:srgbClr val="7030A0"/>
              </a:solidFill>
            </a:endParaRPr>
          </a:p>
        </p:txBody>
      </p:sp>
    </p:spTree>
    <p:extLst>
      <p:ext uri="{BB962C8B-B14F-4D97-AF65-F5344CB8AC3E}">
        <p14:creationId xmlns:p14="http://schemas.microsoft.com/office/powerpoint/2010/main" val="1564682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tt-RU" sz="3600" b="1" dirty="0" smtClean="0">
                <a:solidFill>
                  <a:srgbClr val="0070C0"/>
                </a:solidFill>
              </a:rPr>
              <a:t>Яңартылган федерал</a:t>
            </a:r>
            <a:r>
              <a:rPr lang="ru-RU" sz="3600" b="1" dirty="0" smtClean="0">
                <a:solidFill>
                  <a:srgbClr val="0070C0"/>
                </a:solidFill>
              </a:rPr>
              <a:t>ь </a:t>
            </a:r>
            <a:r>
              <a:rPr lang="tt-RU" sz="3600" b="1" dirty="0" smtClean="0">
                <a:solidFill>
                  <a:srgbClr val="0070C0"/>
                </a:solidFill>
              </a:rPr>
              <a:t>дәүләт белем стандартлары</a:t>
            </a:r>
            <a:endParaRPr lang="ru-RU" sz="3600" b="1" dirty="0">
              <a:solidFill>
                <a:srgbClr val="0070C0"/>
              </a:solidFill>
            </a:endParaRPr>
          </a:p>
        </p:txBody>
      </p:sp>
      <p:sp>
        <p:nvSpPr>
          <p:cNvPr id="3" name="Объект 2"/>
          <p:cNvSpPr>
            <a:spLocks noGrp="1"/>
          </p:cNvSpPr>
          <p:nvPr>
            <p:ph idx="1"/>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8656284" cy="486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3679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82154"/>
          </a:xfrm>
          <a:noFill/>
        </p:spPr>
        <p:txBody>
          <a:bodyPr>
            <a:normAutofit fontScale="90000"/>
          </a:bodyPr>
          <a:lstStyle/>
          <a:p>
            <a:r>
              <a:rPr lang="tt-RU" dirty="0" smtClean="0">
                <a:solidFill>
                  <a:srgbClr val="0070C0"/>
                </a:solidFill>
              </a:rPr>
              <a:t/>
            </a:r>
            <a:br>
              <a:rPr lang="tt-RU" dirty="0" smtClean="0">
                <a:solidFill>
                  <a:srgbClr val="0070C0"/>
                </a:solidFill>
              </a:rPr>
            </a:br>
            <a:r>
              <a:rPr lang="ru-RU" sz="3600" b="1" dirty="0" err="1" smtClean="0">
                <a:solidFill>
                  <a:srgbClr val="0070C0"/>
                </a:solidFill>
              </a:rPr>
              <a:t>Министрлык</a:t>
            </a:r>
            <a:r>
              <a:rPr lang="ru-RU" sz="3600" b="1" dirty="0" smtClean="0">
                <a:solidFill>
                  <a:srgbClr val="0070C0"/>
                </a:solidFill>
              </a:rPr>
              <a:t> </a:t>
            </a:r>
            <a:r>
              <a:rPr lang="ru-RU" sz="3600" b="1" dirty="0" err="1" smtClean="0">
                <a:solidFill>
                  <a:srgbClr val="0070C0"/>
                </a:solidFill>
              </a:rPr>
              <a:t>сайтында</a:t>
            </a:r>
            <a:r>
              <a:rPr lang="ru-RU" sz="3600" b="1" dirty="0" smtClean="0">
                <a:solidFill>
                  <a:srgbClr val="0070C0"/>
                </a:solidFill>
              </a:rPr>
              <a:t> </a:t>
            </a:r>
            <a:r>
              <a:rPr lang="ru-RU" sz="3600" b="1" dirty="0" err="1" smtClean="0">
                <a:solidFill>
                  <a:srgbClr val="0070C0"/>
                </a:solidFill>
              </a:rPr>
              <a:t>урнаштырылган</a:t>
            </a:r>
            <a:r>
              <a:rPr lang="ru-RU" sz="3600" b="1" dirty="0" smtClean="0">
                <a:solidFill>
                  <a:srgbClr val="0070C0"/>
                </a:solidFill>
              </a:rPr>
              <a:t> </a:t>
            </a:r>
            <a:r>
              <a:rPr lang="ru-RU" sz="3600" b="1" dirty="0" err="1" smtClean="0">
                <a:solidFill>
                  <a:srgbClr val="0070C0"/>
                </a:solidFill>
              </a:rPr>
              <a:t>материаллар</a:t>
            </a:r>
            <a:r>
              <a:rPr lang="tt-RU" sz="3600" b="1" dirty="0" smtClean="0">
                <a:solidFill>
                  <a:srgbClr val="0070C0"/>
                </a:solidFill>
              </a:rPr>
              <a:t/>
            </a:r>
            <a:br>
              <a:rPr lang="tt-RU" sz="3600" b="1" dirty="0" smtClean="0">
                <a:solidFill>
                  <a:srgbClr val="0070C0"/>
                </a:solidFill>
              </a:rPr>
            </a:br>
            <a:endParaRPr lang="ru-RU" sz="3600" b="1" dirty="0">
              <a:solidFill>
                <a:srgbClr val="002060"/>
              </a:solidFill>
            </a:endParaRPr>
          </a:p>
        </p:txBody>
      </p:sp>
      <p:sp>
        <p:nvSpPr>
          <p:cNvPr id="3" name="Объект 2"/>
          <p:cNvSpPr>
            <a:spLocks noGrp="1"/>
          </p:cNvSpPr>
          <p:nvPr>
            <p:ph idx="1"/>
          </p:nvPr>
        </p:nvSpPr>
        <p:spPr>
          <a:xfrm>
            <a:off x="467544" y="1916832"/>
            <a:ext cx="8229600" cy="4525963"/>
          </a:xfrm>
        </p:spPr>
        <p:txBody>
          <a:bodyPr>
            <a:normAutofit/>
          </a:bodyPr>
          <a:lstStyle/>
          <a:p>
            <a:pPr algn="ctr"/>
            <a:r>
              <a:rPr lang="tt-RU" sz="3600" dirty="0" smtClean="0">
                <a:solidFill>
                  <a:srgbClr val="FF0000"/>
                </a:solidFill>
              </a:rPr>
              <a:t>Деятельность/общее образование</a:t>
            </a:r>
            <a:endParaRPr lang="ru-RU" sz="3600" dirty="0" smtClean="0">
              <a:solidFill>
                <a:srgbClr val="FF0000"/>
              </a:solidFill>
            </a:endParaRPr>
          </a:p>
          <a:p>
            <a:pPr marL="0" indent="0" algn="ctr">
              <a:buNone/>
            </a:pPr>
            <a:r>
              <a:rPr lang="tt-RU" sz="3600" dirty="0" smtClean="0">
                <a:solidFill>
                  <a:srgbClr val="7030A0"/>
                </a:solidFill>
              </a:rPr>
              <a:t>Дистанционное обучение </a:t>
            </a:r>
            <a:endParaRPr lang="ru-RU" sz="3600" dirty="0" smtClean="0">
              <a:solidFill>
                <a:srgbClr val="7030A0"/>
              </a:solidFill>
            </a:endParaRPr>
          </a:p>
          <a:p>
            <a:pPr marL="0" indent="0">
              <a:buNone/>
            </a:pPr>
            <a:endParaRPr lang="ru-RU" sz="2200" dirty="0" smtClean="0">
              <a:solidFill>
                <a:srgbClr val="7030A0"/>
              </a:solidFill>
            </a:endParaRPr>
          </a:p>
          <a:p>
            <a:pPr marL="0" indent="0">
              <a:buNone/>
            </a:pPr>
            <a:r>
              <a:rPr lang="ru-RU" dirty="0">
                <a:solidFill>
                  <a:srgbClr val="0070C0"/>
                </a:solidFill>
              </a:rPr>
              <a:t>Методическая поддержка учителей родного (татарского) языка и литературы</a:t>
            </a:r>
          </a:p>
          <a:p>
            <a:pPr marL="0" indent="0">
              <a:buNone/>
            </a:pPr>
            <a:r>
              <a:rPr lang="ru-RU" sz="2000" dirty="0">
                <a:solidFill>
                  <a:srgbClr val="7030A0"/>
                </a:solidFill>
              </a:rPr>
              <a:t>-</a:t>
            </a:r>
            <a:r>
              <a:rPr lang="ru-RU" sz="2800" dirty="0">
                <a:solidFill>
                  <a:srgbClr val="7030A0"/>
                </a:solidFill>
              </a:rPr>
              <a:t>Татар теле </a:t>
            </a:r>
            <a:r>
              <a:rPr lang="ru-RU" sz="2800" dirty="0" err="1">
                <a:solidFill>
                  <a:srgbClr val="7030A0"/>
                </a:solidFill>
              </a:rPr>
              <a:t>һәм</a:t>
            </a:r>
            <a:r>
              <a:rPr lang="ru-RU" sz="2800" dirty="0">
                <a:solidFill>
                  <a:srgbClr val="7030A0"/>
                </a:solidFill>
              </a:rPr>
              <a:t> </a:t>
            </a:r>
            <a:r>
              <a:rPr lang="ru-RU" sz="2800" dirty="0" err="1">
                <a:solidFill>
                  <a:srgbClr val="7030A0"/>
                </a:solidFill>
              </a:rPr>
              <a:t>әдәбияты</a:t>
            </a:r>
            <a:r>
              <a:rPr lang="ru-RU" sz="2800" dirty="0">
                <a:solidFill>
                  <a:srgbClr val="7030A0"/>
                </a:solidFill>
              </a:rPr>
              <a:t> </a:t>
            </a:r>
            <a:r>
              <a:rPr lang="ru-RU" sz="2800" dirty="0" err="1">
                <a:solidFill>
                  <a:srgbClr val="7030A0"/>
                </a:solidFill>
              </a:rPr>
              <a:t>укытучылары</a:t>
            </a:r>
            <a:r>
              <a:rPr lang="ru-RU" sz="2800" dirty="0">
                <a:solidFill>
                  <a:srgbClr val="7030A0"/>
                </a:solidFill>
              </a:rPr>
              <a:t> </a:t>
            </a:r>
            <a:r>
              <a:rPr lang="ru-RU" sz="2800" dirty="0" err="1">
                <a:solidFill>
                  <a:srgbClr val="7030A0"/>
                </a:solidFill>
              </a:rPr>
              <a:t>өчен</a:t>
            </a:r>
            <a:r>
              <a:rPr lang="ru-RU" sz="2800" dirty="0">
                <a:solidFill>
                  <a:srgbClr val="7030A0"/>
                </a:solidFill>
              </a:rPr>
              <a:t> </a:t>
            </a:r>
            <a:r>
              <a:rPr lang="ru-RU" sz="2800" dirty="0" err="1" smtClean="0">
                <a:solidFill>
                  <a:srgbClr val="7030A0"/>
                </a:solidFill>
              </a:rPr>
              <a:t>сылтамалар</a:t>
            </a:r>
            <a:endParaRPr lang="ru-RU" sz="2800" dirty="0" smtClean="0">
              <a:solidFill>
                <a:srgbClr val="7030A0"/>
              </a:solidFill>
            </a:endParaRPr>
          </a:p>
          <a:p>
            <a:pPr marL="0" indent="0">
              <a:buNone/>
            </a:pPr>
            <a:r>
              <a:rPr lang="ru-RU" sz="2800" dirty="0">
                <a:solidFill>
                  <a:srgbClr val="7030A0"/>
                </a:solidFill>
              </a:rPr>
              <a:t>-Онлайн-ресурсы</a:t>
            </a:r>
          </a:p>
          <a:p>
            <a:pPr marL="0" indent="0">
              <a:buNone/>
            </a:pPr>
            <a:endParaRPr lang="ru-RU" sz="2000" dirty="0">
              <a:solidFill>
                <a:srgbClr val="7030A0"/>
              </a:solidFill>
            </a:endParaRPr>
          </a:p>
          <a:p>
            <a:pPr marL="0" indent="0">
              <a:buNone/>
            </a:pPr>
            <a:endParaRPr lang="ru-RU" sz="2000" dirty="0" smtClean="0">
              <a:solidFill>
                <a:srgbClr val="7030A0"/>
              </a:solidFill>
            </a:endParaRPr>
          </a:p>
          <a:p>
            <a:pPr marL="0" indent="0">
              <a:buNone/>
            </a:pPr>
            <a:endParaRPr lang="ru-RU" dirty="0">
              <a:solidFill>
                <a:srgbClr val="7030A0"/>
              </a:solidFill>
            </a:endParaRPr>
          </a:p>
        </p:txBody>
      </p:sp>
    </p:spTree>
    <p:extLst>
      <p:ext uri="{BB962C8B-B14F-4D97-AF65-F5344CB8AC3E}">
        <p14:creationId xmlns:p14="http://schemas.microsoft.com/office/powerpoint/2010/main" val="30655332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82154"/>
          </a:xfrm>
          <a:noFill/>
        </p:spPr>
        <p:txBody>
          <a:bodyPr>
            <a:normAutofit fontScale="90000"/>
          </a:bodyPr>
          <a:lstStyle/>
          <a:p>
            <a:r>
              <a:rPr lang="tt-RU" dirty="0" smtClean="0">
                <a:solidFill>
                  <a:srgbClr val="0070C0"/>
                </a:solidFill>
              </a:rPr>
              <a:t/>
            </a:r>
            <a:br>
              <a:rPr lang="tt-RU" dirty="0" smtClean="0">
                <a:solidFill>
                  <a:srgbClr val="0070C0"/>
                </a:solidFill>
              </a:rPr>
            </a:br>
            <a:r>
              <a:rPr lang="ru-RU" sz="3600" b="1" dirty="0" err="1" smtClean="0">
                <a:solidFill>
                  <a:srgbClr val="0070C0"/>
                </a:solidFill>
              </a:rPr>
              <a:t>Г.Ибраһимов</a:t>
            </a:r>
            <a:r>
              <a:rPr lang="ru-RU" sz="3600" b="1" dirty="0" smtClean="0">
                <a:solidFill>
                  <a:srgbClr val="0070C0"/>
                </a:solidFill>
              </a:rPr>
              <a:t> </a:t>
            </a:r>
            <a:r>
              <a:rPr lang="ru-RU" sz="3600" b="1" dirty="0" err="1" smtClean="0">
                <a:solidFill>
                  <a:srgbClr val="0070C0"/>
                </a:solidFill>
              </a:rPr>
              <a:t>исемендәге</a:t>
            </a:r>
            <a:r>
              <a:rPr lang="ru-RU" sz="3600" b="1" dirty="0" smtClean="0">
                <a:solidFill>
                  <a:srgbClr val="0070C0"/>
                </a:solidFill>
              </a:rPr>
              <a:t> </a:t>
            </a:r>
            <a:r>
              <a:rPr lang="ru-RU" sz="3600" b="1" dirty="0" err="1" smtClean="0">
                <a:solidFill>
                  <a:srgbClr val="0070C0"/>
                </a:solidFill>
              </a:rPr>
              <a:t>Тел,әдәбият</a:t>
            </a:r>
            <a:r>
              <a:rPr lang="ru-RU" sz="3600" b="1" dirty="0" smtClean="0">
                <a:solidFill>
                  <a:srgbClr val="0070C0"/>
                </a:solidFill>
              </a:rPr>
              <a:t> </a:t>
            </a:r>
            <a:r>
              <a:rPr lang="ru-RU" sz="3600" b="1" dirty="0" err="1" smtClean="0">
                <a:solidFill>
                  <a:srgbClr val="0070C0"/>
                </a:solidFill>
              </a:rPr>
              <a:t>һәм</a:t>
            </a:r>
            <a:r>
              <a:rPr lang="ru-RU" sz="3600" b="1" dirty="0" smtClean="0">
                <a:solidFill>
                  <a:srgbClr val="0070C0"/>
                </a:solidFill>
              </a:rPr>
              <a:t> </a:t>
            </a:r>
            <a:r>
              <a:rPr lang="ru-RU" sz="3600" b="1" dirty="0" err="1" smtClean="0">
                <a:solidFill>
                  <a:srgbClr val="0070C0"/>
                </a:solidFill>
              </a:rPr>
              <a:t>сәнгать</a:t>
            </a:r>
            <a:r>
              <a:rPr lang="ru-RU" sz="3600" b="1" dirty="0" smtClean="0">
                <a:solidFill>
                  <a:srgbClr val="0070C0"/>
                </a:solidFill>
              </a:rPr>
              <a:t> институты</a:t>
            </a:r>
            <a:r>
              <a:rPr lang="tt-RU" sz="3600" b="1" dirty="0" smtClean="0">
                <a:solidFill>
                  <a:srgbClr val="0070C0"/>
                </a:solidFill>
              </a:rPr>
              <a:t/>
            </a:r>
            <a:br>
              <a:rPr lang="tt-RU" sz="3600" b="1" dirty="0" smtClean="0">
                <a:solidFill>
                  <a:srgbClr val="0070C0"/>
                </a:solidFill>
              </a:rPr>
            </a:br>
            <a:endParaRPr lang="ru-RU" sz="3600" b="1" dirty="0">
              <a:solidFill>
                <a:srgbClr val="002060"/>
              </a:solidFill>
            </a:endParaRPr>
          </a:p>
        </p:txBody>
      </p:sp>
      <p:sp>
        <p:nvSpPr>
          <p:cNvPr id="3" name="Объект 2"/>
          <p:cNvSpPr>
            <a:spLocks noGrp="1"/>
          </p:cNvSpPr>
          <p:nvPr>
            <p:ph idx="1"/>
          </p:nvPr>
        </p:nvSpPr>
        <p:spPr>
          <a:xfrm>
            <a:off x="467544" y="1916832"/>
            <a:ext cx="8229600" cy="4525963"/>
          </a:xfrm>
        </p:spPr>
        <p:txBody>
          <a:bodyPr>
            <a:normAutofit/>
          </a:bodyPr>
          <a:lstStyle/>
          <a:p>
            <a:pPr marL="0" indent="0">
              <a:buNone/>
            </a:pPr>
            <a:endParaRPr lang="ru-RU" sz="2000" dirty="0">
              <a:solidFill>
                <a:srgbClr val="7030A0"/>
              </a:solidFill>
            </a:endParaRPr>
          </a:p>
          <a:p>
            <a:pPr marL="0" indent="0">
              <a:buNone/>
            </a:pPr>
            <a:endParaRPr lang="ru-RU" sz="2000" dirty="0" smtClean="0">
              <a:solidFill>
                <a:srgbClr val="7030A0"/>
              </a:solidFill>
            </a:endParaRPr>
          </a:p>
          <a:p>
            <a:pPr marL="0" indent="0">
              <a:buNone/>
            </a:pPr>
            <a:endParaRPr lang="ru-RU" dirty="0">
              <a:solidFill>
                <a:srgbClr val="7030A0"/>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72816"/>
            <a:ext cx="8784976" cy="4380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98870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82154"/>
          </a:xfrm>
          <a:noFill/>
        </p:spPr>
        <p:txBody>
          <a:bodyPr>
            <a:normAutofit fontScale="90000"/>
          </a:bodyPr>
          <a:lstStyle/>
          <a:p>
            <a:r>
              <a:rPr lang="tt-RU" dirty="0" smtClean="0">
                <a:solidFill>
                  <a:srgbClr val="0070C0"/>
                </a:solidFill>
              </a:rPr>
              <a:t/>
            </a:r>
            <a:br>
              <a:rPr lang="tt-RU" dirty="0" smtClean="0">
                <a:solidFill>
                  <a:srgbClr val="0070C0"/>
                </a:solidFill>
              </a:rPr>
            </a:br>
            <a:r>
              <a:rPr lang="ru-RU" sz="3600" b="1" dirty="0" err="1" smtClean="0">
                <a:solidFill>
                  <a:srgbClr val="0070C0"/>
                </a:solidFill>
              </a:rPr>
              <a:t>Г.Ибраһимов</a:t>
            </a:r>
            <a:r>
              <a:rPr lang="ru-RU" sz="3600" b="1" dirty="0" smtClean="0">
                <a:solidFill>
                  <a:srgbClr val="0070C0"/>
                </a:solidFill>
              </a:rPr>
              <a:t> </a:t>
            </a:r>
            <a:r>
              <a:rPr lang="ru-RU" sz="3600" b="1" dirty="0" err="1">
                <a:solidFill>
                  <a:srgbClr val="0070C0"/>
                </a:solidFill>
              </a:rPr>
              <a:t>исемендәге</a:t>
            </a:r>
            <a:r>
              <a:rPr lang="ru-RU" sz="3600" b="1" dirty="0">
                <a:solidFill>
                  <a:srgbClr val="0070C0"/>
                </a:solidFill>
              </a:rPr>
              <a:t> </a:t>
            </a:r>
            <a:r>
              <a:rPr lang="ru-RU" sz="3600" b="1" dirty="0" err="1">
                <a:solidFill>
                  <a:srgbClr val="0070C0"/>
                </a:solidFill>
              </a:rPr>
              <a:t>Тел,әдәбият</a:t>
            </a:r>
            <a:r>
              <a:rPr lang="ru-RU" sz="3600" b="1" dirty="0">
                <a:solidFill>
                  <a:srgbClr val="0070C0"/>
                </a:solidFill>
              </a:rPr>
              <a:t> </a:t>
            </a:r>
            <a:r>
              <a:rPr lang="ru-RU" sz="3600" b="1" dirty="0" err="1">
                <a:solidFill>
                  <a:srgbClr val="0070C0"/>
                </a:solidFill>
              </a:rPr>
              <a:t>һәм</a:t>
            </a:r>
            <a:r>
              <a:rPr lang="ru-RU" sz="3600" b="1" dirty="0">
                <a:solidFill>
                  <a:srgbClr val="0070C0"/>
                </a:solidFill>
              </a:rPr>
              <a:t> </a:t>
            </a:r>
            <a:r>
              <a:rPr lang="ru-RU" sz="3600" b="1" dirty="0" err="1">
                <a:solidFill>
                  <a:srgbClr val="0070C0"/>
                </a:solidFill>
              </a:rPr>
              <a:t>сәнгать</a:t>
            </a:r>
            <a:r>
              <a:rPr lang="ru-RU" sz="3600" b="1" dirty="0">
                <a:solidFill>
                  <a:srgbClr val="0070C0"/>
                </a:solidFill>
              </a:rPr>
              <a:t> институты</a:t>
            </a:r>
            <a:r>
              <a:rPr lang="tt-RU" sz="3600" b="1" dirty="0" smtClean="0">
                <a:solidFill>
                  <a:srgbClr val="0070C0"/>
                </a:solidFill>
              </a:rPr>
              <a:t/>
            </a:r>
            <a:br>
              <a:rPr lang="tt-RU" sz="3600" b="1" dirty="0" smtClean="0">
                <a:solidFill>
                  <a:srgbClr val="0070C0"/>
                </a:solidFill>
              </a:rPr>
            </a:br>
            <a:endParaRPr lang="ru-RU" sz="3600" b="1" dirty="0">
              <a:solidFill>
                <a:srgbClr val="002060"/>
              </a:solidFill>
            </a:endParaRPr>
          </a:p>
        </p:txBody>
      </p:sp>
      <p:sp>
        <p:nvSpPr>
          <p:cNvPr id="3" name="Объект 2"/>
          <p:cNvSpPr>
            <a:spLocks noGrp="1"/>
          </p:cNvSpPr>
          <p:nvPr>
            <p:ph idx="1"/>
          </p:nvPr>
        </p:nvSpPr>
        <p:spPr>
          <a:xfrm>
            <a:off x="467544" y="1916832"/>
            <a:ext cx="8229600" cy="4525963"/>
          </a:xfrm>
        </p:spPr>
        <p:txBody>
          <a:bodyPr>
            <a:normAutofit/>
          </a:bodyPr>
          <a:lstStyle/>
          <a:p>
            <a:pPr marL="0" indent="0">
              <a:buNone/>
            </a:pPr>
            <a:endParaRPr lang="ru-RU" sz="2000" dirty="0">
              <a:solidFill>
                <a:srgbClr val="7030A0"/>
              </a:solidFill>
            </a:endParaRPr>
          </a:p>
          <a:p>
            <a:pPr marL="0" indent="0">
              <a:buNone/>
            </a:pPr>
            <a:endParaRPr lang="ru-RU" sz="2000" dirty="0" smtClean="0">
              <a:solidFill>
                <a:srgbClr val="7030A0"/>
              </a:solidFill>
            </a:endParaRPr>
          </a:p>
          <a:p>
            <a:pPr marL="0" indent="0">
              <a:buNone/>
            </a:pPr>
            <a:endParaRPr lang="ru-RU" dirty="0">
              <a:solidFill>
                <a:srgbClr val="7030A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800"/>
            <a:ext cx="9144000" cy="52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40152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70186"/>
          </a:xfrm>
          <a:noFill/>
        </p:spPr>
        <p:txBody>
          <a:bodyPr>
            <a:normAutofit fontScale="90000"/>
          </a:bodyPr>
          <a:lstStyle/>
          <a:p>
            <a:r>
              <a:rPr lang="tt-RU" dirty="0" smtClean="0">
                <a:solidFill>
                  <a:srgbClr val="0070C0"/>
                </a:solidFill>
              </a:rPr>
              <a:t/>
            </a:r>
            <a:br>
              <a:rPr lang="tt-RU" dirty="0" smtClean="0">
                <a:solidFill>
                  <a:srgbClr val="0070C0"/>
                </a:solidFill>
              </a:rPr>
            </a:br>
            <a:r>
              <a:rPr lang="ru-RU" sz="3600" b="1" dirty="0" err="1" smtClean="0">
                <a:solidFill>
                  <a:srgbClr val="0070C0"/>
                </a:solidFill>
              </a:rPr>
              <a:t>Г.Ибраһимов</a:t>
            </a:r>
            <a:r>
              <a:rPr lang="ru-RU" sz="3600" b="1" dirty="0" smtClean="0">
                <a:solidFill>
                  <a:srgbClr val="0070C0"/>
                </a:solidFill>
              </a:rPr>
              <a:t> </a:t>
            </a:r>
            <a:r>
              <a:rPr lang="ru-RU" sz="3600" b="1" dirty="0" err="1">
                <a:solidFill>
                  <a:srgbClr val="0070C0"/>
                </a:solidFill>
              </a:rPr>
              <a:t>исемендәге</a:t>
            </a:r>
            <a:r>
              <a:rPr lang="ru-RU" sz="3600" b="1" dirty="0">
                <a:solidFill>
                  <a:srgbClr val="0070C0"/>
                </a:solidFill>
              </a:rPr>
              <a:t> </a:t>
            </a:r>
            <a:r>
              <a:rPr lang="ru-RU" sz="3600" b="1" dirty="0" err="1">
                <a:solidFill>
                  <a:srgbClr val="0070C0"/>
                </a:solidFill>
              </a:rPr>
              <a:t>Тел,әдәбият</a:t>
            </a:r>
            <a:r>
              <a:rPr lang="ru-RU" sz="3600" b="1" dirty="0">
                <a:solidFill>
                  <a:srgbClr val="0070C0"/>
                </a:solidFill>
              </a:rPr>
              <a:t> </a:t>
            </a:r>
            <a:r>
              <a:rPr lang="ru-RU" sz="3600" b="1" dirty="0" err="1">
                <a:solidFill>
                  <a:srgbClr val="0070C0"/>
                </a:solidFill>
              </a:rPr>
              <a:t>һәм</a:t>
            </a:r>
            <a:r>
              <a:rPr lang="ru-RU" sz="3600" b="1" dirty="0">
                <a:solidFill>
                  <a:srgbClr val="0070C0"/>
                </a:solidFill>
              </a:rPr>
              <a:t> </a:t>
            </a:r>
            <a:r>
              <a:rPr lang="ru-RU" sz="3600" b="1" dirty="0" err="1">
                <a:solidFill>
                  <a:srgbClr val="0070C0"/>
                </a:solidFill>
              </a:rPr>
              <a:t>сәнгать</a:t>
            </a:r>
            <a:r>
              <a:rPr lang="ru-RU" sz="3600" b="1" dirty="0">
                <a:solidFill>
                  <a:srgbClr val="0070C0"/>
                </a:solidFill>
              </a:rPr>
              <a:t> </a:t>
            </a:r>
            <a:r>
              <a:rPr lang="ru-RU" sz="3600" b="1" dirty="0" smtClean="0">
                <a:solidFill>
                  <a:srgbClr val="0070C0"/>
                </a:solidFill>
              </a:rPr>
              <a:t>институты</a:t>
            </a:r>
            <a:r>
              <a:rPr lang="en-US" sz="3600" b="1" dirty="0" smtClean="0">
                <a:solidFill>
                  <a:srgbClr val="0070C0"/>
                </a:solidFill>
              </a:rPr>
              <a:t/>
            </a:r>
            <a:br>
              <a:rPr lang="en-US" sz="3600" b="1" dirty="0" smtClean="0">
                <a:solidFill>
                  <a:srgbClr val="0070C0"/>
                </a:solidFill>
              </a:rPr>
            </a:br>
            <a:r>
              <a:rPr lang="en-US" sz="3600" dirty="0">
                <a:hlinkClick r:id="rId2"/>
              </a:rPr>
              <a:t>http://www.antat.ru/ru/iyli/publishing/book</a:t>
            </a:r>
            <a:r>
              <a:rPr lang="tt-RU" sz="3600" b="1" dirty="0" smtClean="0">
                <a:solidFill>
                  <a:srgbClr val="0070C0"/>
                </a:solidFill>
              </a:rPr>
              <a:t/>
            </a:r>
            <a:br>
              <a:rPr lang="tt-RU" sz="3600" b="1" dirty="0" smtClean="0">
                <a:solidFill>
                  <a:srgbClr val="0070C0"/>
                </a:solidFill>
              </a:rPr>
            </a:br>
            <a:endParaRPr lang="ru-RU" sz="3600" b="1" dirty="0">
              <a:solidFill>
                <a:srgbClr val="002060"/>
              </a:solidFill>
            </a:endParaRPr>
          </a:p>
        </p:txBody>
      </p:sp>
      <p:sp>
        <p:nvSpPr>
          <p:cNvPr id="3" name="Объект 2"/>
          <p:cNvSpPr>
            <a:spLocks noGrp="1"/>
          </p:cNvSpPr>
          <p:nvPr>
            <p:ph idx="1"/>
          </p:nvPr>
        </p:nvSpPr>
        <p:spPr>
          <a:xfrm>
            <a:off x="467544" y="1916832"/>
            <a:ext cx="8229600" cy="4525963"/>
          </a:xfrm>
        </p:spPr>
        <p:txBody>
          <a:bodyPr>
            <a:normAutofit/>
          </a:bodyPr>
          <a:lstStyle/>
          <a:p>
            <a:pPr marL="0" indent="0">
              <a:buNone/>
            </a:pPr>
            <a:endParaRPr lang="ru-RU" sz="2000" dirty="0">
              <a:solidFill>
                <a:srgbClr val="7030A0"/>
              </a:solidFill>
            </a:endParaRPr>
          </a:p>
          <a:p>
            <a:pPr marL="0" indent="0">
              <a:buNone/>
            </a:pPr>
            <a:endParaRPr lang="ru-RU" sz="2000" dirty="0" smtClean="0">
              <a:solidFill>
                <a:srgbClr val="7030A0"/>
              </a:solidFill>
            </a:endParaRPr>
          </a:p>
          <a:p>
            <a:pPr marL="0" indent="0">
              <a:buNone/>
            </a:pPr>
            <a:endParaRPr lang="ru-RU" dirty="0">
              <a:solidFill>
                <a:srgbClr val="7030A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6" y="2204864"/>
            <a:ext cx="9144000" cy="530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58618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noAutofit/>
          </a:bodyPr>
          <a:lstStyle/>
          <a:p>
            <a:r>
              <a:rPr lang="tt-RU" sz="3600" dirty="0" smtClean="0">
                <a:solidFill>
                  <a:srgbClr val="0070C0"/>
                </a:solidFill>
              </a:rPr>
              <a:t>Татарстан Республикасы Мәгарифне үстерү институты</a:t>
            </a:r>
            <a:endParaRPr lang="ru-RU" sz="3600" dirty="0"/>
          </a:p>
        </p:txBody>
      </p:sp>
      <p:sp>
        <p:nvSpPr>
          <p:cNvPr id="2" name="Rectangle 3"/>
          <p:cNvSpPr>
            <a:spLocks noGrp="1" noChangeArrowheads="1"/>
          </p:cNvSpPr>
          <p:nvPr>
            <p:ph idx="1"/>
          </p:nvPr>
        </p:nvSpPr>
        <p:spPr/>
        <p:txBody>
          <a:bodyPr rtlCol="0">
            <a:normAutofit/>
          </a:bodyPr>
          <a:lstStyle/>
          <a:p>
            <a:pPr marL="160020" indent="0">
              <a:spcBef>
                <a:spcPct val="40000"/>
              </a:spcBef>
              <a:buClr>
                <a:schemeClr val="accent6">
                  <a:lumMod val="75000"/>
                </a:schemeClr>
              </a:buClr>
              <a:buNone/>
              <a:defRPr/>
            </a:pPr>
            <a:endParaRPr lang="ru-RU" dirty="0">
              <a:solidFill>
                <a:srgbClr val="7030A0"/>
              </a:solidFill>
              <a:effectLst>
                <a:outerShdw blurRad="38100" dist="38100" dir="2700000" algn="tl">
                  <a:srgbClr val="C0C0C0"/>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800"/>
            <a:ext cx="9144000" cy="52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4076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noAutofit/>
          </a:bodyPr>
          <a:lstStyle/>
          <a:p>
            <a:r>
              <a:rPr lang="tt-RU" sz="3600" dirty="0" smtClean="0">
                <a:solidFill>
                  <a:srgbClr val="0070C0"/>
                </a:solidFill>
              </a:rPr>
              <a:t>Татарстан Республикасы Мәгарифне үстерү институты</a:t>
            </a:r>
            <a:endParaRPr lang="ru-RU" sz="3600" dirty="0"/>
          </a:p>
        </p:txBody>
      </p:sp>
      <p:sp>
        <p:nvSpPr>
          <p:cNvPr id="2" name="Rectangle 3"/>
          <p:cNvSpPr>
            <a:spLocks noGrp="1" noChangeArrowheads="1"/>
          </p:cNvSpPr>
          <p:nvPr>
            <p:ph idx="1"/>
          </p:nvPr>
        </p:nvSpPr>
        <p:spPr/>
        <p:txBody>
          <a:bodyPr rtlCol="0">
            <a:normAutofit lnSpcReduction="10000"/>
          </a:bodyPr>
          <a:lstStyle/>
          <a:p>
            <a:pPr marL="160020" indent="0">
              <a:spcBef>
                <a:spcPct val="40000"/>
              </a:spcBef>
              <a:buClr>
                <a:schemeClr val="accent6">
                  <a:lumMod val="75000"/>
                </a:schemeClr>
              </a:buClr>
              <a:buNone/>
              <a:defRPr/>
            </a:pPr>
            <a:r>
              <a:rPr lang="tt-RU" dirty="0" smtClean="0">
                <a:solidFill>
                  <a:srgbClr val="7030A0"/>
                </a:solidFill>
                <a:effectLst>
                  <a:outerShdw blurRad="38100" dist="38100" dir="2700000" algn="tl">
                    <a:srgbClr val="C0C0C0"/>
                  </a:outerShdw>
                </a:effectLst>
              </a:rPr>
              <a:t>Сообщества учителей/общественно-профессиональное объединение учителей родного (татарского) языка и литературы </a:t>
            </a:r>
          </a:p>
          <a:p>
            <a:pPr marL="160020" indent="0">
              <a:spcBef>
                <a:spcPct val="40000"/>
              </a:spcBef>
              <a:buClr>
                <a:schemeClr val="accent6">
                  <a:lumMod val="75000"/>
                </a:schemeClr>
              </a:buClr>
              <a:buNone/>
              <a:defRPr/>
            </a:pPr>
            <a:r>
              <a:rPr lang="tt-RU" sz="2800" dirty="0" smtClean="0">
                <a:solidFill>
                  <a:srgbClr val="7030A0"/>
                </a:solidFill>
                <a:effectLst>
                  <a:outerShdw blurRad="38100" dist="38100" dir="2700000" algn="tl">
                    <a:srgbClr val="C0C0C0"/>
                  </a:outerShdw>
                </a:effectLst>
              </a:rPr>
              <a:t>-чаралар</a:t>
            </a:r>
          </a:p>
          <a:p>
            <a:pPr marL="160020" indent="0">
              <a:spcBef>
                <a:spcPct val="40000"/>
              </a:spcBef>
              <a:buClr>
                <a:schemeClr val="accent6">
                  <a:lumMod val="75000"/>
                </a:schemeClr>
              </a:buClr>
              <a:buNone/>
              <a:defRPr/>
            </a:pPr>
            <a:r>
              <a:rPr lang="tt-RU" sz="2800" dirty="0" smtClean="0">
                <a:solidFill>
                  <a:srgbClr val="7030A0"/>
                </a:solidFill>
                <a:effectLst>
                  <a:outerShdw blurRad="38100" dist="38100" dir="2700000" algn="tl">
                    <a:srgbClr val="C0C0C0"/>
                  </a:outerShdw>
                </a:effectLst>
              </a:rPr>
              <a:t>-методик материаллар</a:t>
            </a:r>
          </a:p>
          <a:p>
            <a:pPr marL="160020" indent="0">
              <a:spcBef>
                <a:spcPct val="40000"/>
              </a:spcBef>
              <a:buClr>
                <a:schemeClr val="accent6">
                  <a:lumMod val="75000"/>
                </a:schemeClr>
              </a:buClr>
              <a:buNone/>
              <a:defRPr/>
            </a:pPr>
            <a:r>
              <a:rPr lang="tt-RU" sz="2800" dirty="0" smtClean="0">
                <a:solidFill>
                  <a:srgbClr val="7030A0"/>
                </a:solidFill>
                <a:effectLst>
                  <a:outerShdw blurRad="38100" dist="38100" dir="2700000" algn="tl">
                    <a:srgbClr val="C0C0C0"/>
                  </a:outerShdw>
                </a:effectLst>
              </a:rPr>
              <a:t>-“Сәлам проекты”</a:t>
            </a:r>
          </a:p>
          <a:p>
            <a:pPr marL="160020" indent="0">
              <a:spcBef>
                <a:spcPct val="40000"/>
              </a:spcBef>
              <a:buClr>
                <a:schemeClr val="accent6">
                  <a:lumMod val="75000"/>
                </a:schemeClr>
              </a:buClr>
              <a:buNone/>
              <a:defRPr/>
            </a:pPr>
            <a:r>
              <a:rPr lang="tt-RU" sz="2800" smtClean="0">
                <a:solidFill>
                  <a:srgbClr val="7030A0"/>
                </a:solidFill>
                <a:effectLst>
                  <a:outerShdw blurRad="38100" dist="38100" dir="2700000" algn="tl">
                    <a:srgbClr val="C0C0C0"/>
                  </a:outerShdw>
                </a:effectLst>
              </a:rPr>
              <a:t>-вебинарлар</a:t>
            </a:r>
            <a:endParaRPr lang="tt-RU" sz="2800" dirty="0" smtClean="0">
              <a:solidFill>
                <a:srgbClr val="7030A0"/>
              </a:solidFill>
              <a:effectLst>
                <a:outerShdw blurRad="38100" dist="38100" dir="2700000" algn="tl">
                  <a:srgbClr val="C0C0C0"/>
                </a:outerShdw>
              </a:effectLst>
            </a:endParaRPr>
          </a:p>
          <a:p>
            <a:pPr marL="160020" indent="0">
              <a:spcBef>
                <a:spcPct val="40000"/>
              </a:spcBef>
              <a:buClr>
                <a:schemeClr val="accent6">
                  <a:lumMod val="75000"/>
                </a:schemeClr>
              </a:buClr>
              <a:buNone/>
              <a:defRPr/>
            </a:pPr>
            <a:r>
              <a:rPr lang="tt-RU" sz="2800" dirty="0" smtClean="0">
                <a:solidFill>
                  <a:srgbClr val="7030A0"/>
                </a:solidFill>
                <a:effectLst>
                  <a:outerShdw blurRad="38100" dist="38100" dir="2700000" algn="tl">
                    <a:srgbClr val="C0C0C0"/>
                  </a:outerShdw>
                </a:effectLst>
              </a:rPr>
              <a:t>-медиатека</a:t>
            </a:r>
          </a:p>
          <a:p>
            <a:pPr marL="617220" indent="-457200">
              <a:spcBef>
                <a:spcPct val="40000"/>
              </a:spcBef>
              <a:buClr>
                <a:schemeClr val="accent6">
                  <a:lumMod val="75000"/>
                </a:schemeClr>
              </a:buClr>
              <a:buFontTx/>
              <a:buChar char="-"/>
              <a:defRPr/>
            </a:pPr>
            <a:endParaRPr lang="ru-RU" dirty="0">
              <a:solidFill>
                <a:srgbClr val="7030A0"/>
              </a:solidFill>
              <a:effectLst>
                <a:outerShdw blurRad="38100" dist="38100" dir="2700000" algn="tl">
                  <a:srgbClr val="C0C0C0"/>
                </a:outerShdw>
              </a:effectLst>
            </a:endParaRPr>
          </a:p>
        </p:txBody>
      </p:sp>
    </p:spTree>
    <p:extLst>
      <p:ext uri="{BB962C8B-B14F-4D97-AF65-F5344CB8AC3E}">
        <p14:creationId xmlns:p14="http://schemas.microsoft.com/office/powerpoint/2010/main" val="3388615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noAutofit/>
          </a:bodyPr>
          <a:lstStyle/>
          <a:p>
            <a:r>
              <a:rPr lang="tt-RU" sz="2400" dirty="0" smtClean="0">
                <a:solidFill>
                  <a:srgbClr val="0070C0"/>
                </a:solidFill>
              </a:rPr>
              <a:t>Единое содержание общего образования</a:t>
            </a:r>
            <a:endParaRPr lang="ru-RU" sz="2400" dirty="0"/>
          </a:p>
        </p:txBody>
      </p:sp>
      <p:sp>
        <p:nvSpPr>
          <p:cNvPr id="2" name="Rectangle 3"/>
          <p:cNvSpPr>
            <a:spLocks noGrp="1" noChangeArrowheads="1"/>
          </p:cNvSpPr>
          <p:nvPr>
            <p:ph idx="1"/>
          </p:nvPr>
        </p:nvSpPr>
        <p:spPr/>
        <p:txBody>
          <a:bodyPr rtlCol="0">
            <a:normAutofit/>
          </a:bodyPr>
          <a:lstStyle/>
          <a:p>
            <a:pPr marL="617220" indent="-457200">
              <a:spcBef>
                <a:spcPct val="40000"/>
              </a:spcBef>
              <a:buClr>
                <a:schemeClr val="accent6">
                  <a:lumMod val="75000"/>
                </a:schemeClr>
              </a:buClr>
              <a:buFontTx/>
              <a:buChar char="-"/>
              <a:defRPr/>
            </a:pPr>
            <a:endParaRPr lang="ru-RU" dirty="0">
              <a:solidFill>
                <a:srgbClr val="7030A0"/>
              </a:solidFill>
              <a:effectLst>
                <a:outerShdw blurRad="38100" dist="38100" dir="2700000" algn="tl">
                  <a:srgbClr val="C0C0C0"/>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56792"/>
            <a:ext cx="8928992" cy="515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5696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noAutofit/>
          </a:bodyPr>
          <a:lstStyle/>
          <a:p>
            <a:r>
              <a:rPr lang="tt-RU" sz="3600" dirty="0" smtClean="0">
                <a:solidFill>
                  <a:srgbClr val="0070C0"/>
                </a:solidFill>
              </a:rPr>
              <a:t>Единое содержание общего образования (</a:t>
            </a:r>
            <a:r>
              <a:rPr lang="en-US" sz="3600" dirty="0" smtClean="0">
                <a:solidFill>
                  <a:srgbClr val="0070C0"/>
                </a:solidFill>
              </a:rPr>
              <a:t>edsoo.ru)</a:t>
            </a:r>
            <a:endParaRPr lang="ru-RU" sz="3600" dirty="0"/>
          </a:p>
        </p:txBody>
      </p:sp>
      <p:sp>
        <p:nvSpPr>
          <p:cNvPr id="2" name="Rectangle 3"/>
          <p:cNvSpPr>
            <a:spLocks noGrp="1" noChangeArrowheads="1"/>
          </p:cNvSpPr>
          <p:nvPr>
            <p:ph idx="1"/>
          </p:nvPr>
        </p:nvSpPr>
        <p:spPr/>
        <p:txBody>
          <a:bodyPr rtlCol="0">
            <a:normAutofit/>
          </a:bodyPr>
          <a:lstStyle/>
          <a:p>
            <a:pPr marL="617220" indent="-457200">
              <a:spcBef>
                <a:spcPct val="40000"/>
              </a:spcBef>
              <a:buClr>
                <a:schemeClr val="accent6">
                  <a:lumMod val="75000"/>
                </a:schemeClr>
              </a:buClr>
              <a:buFontTx/>
              <a:buChar char="-"/>
              <a:defRPr/>
            </a:pPr>
            <a:r>
              <a:rPr lang="ru-RU" dirty="0">
                <a:solidFill>
                  <a:srgbClr val="7030A0"/>
                </a:solidFill>
                <a:effectLst>
                  <a:outerShdw blurRad="38100" dist="38100" dir="2700000" algn="tl">
                    <a:srgbClr val="C0C0C0"/>
                  </a:outerShdw>
                </a:effectLst>
              </a:rPr>
              <a:t>р</a:t>
            </a:r>
            <a:r>
              <a:rPr lang="ru-RU" dirty="0" smtClean="0">
                <a:solidFill>
                  <a:srgbClr val="7030A0"/>
                </a:solidFill>
                <a:effectLst>
                  <a:outerShdw blurRad="38100" dist="38100" dir="2700000" algn="tl">
                    <a:srgbClr val="C0C0C0"/>
                  </a:outerShdw>
                </a:effectLst>
              </a:rPr>
              <a:t>абочие программы</a:t>
            </a:r>
          </a:p>
          <a:p>
            <a:pPr marL="617220" indent="-457200">
              <a:spcBef>
                <a:spcPct val="40000"/>
              </a:spcBef>
              <a:buClr>
                <a:schemeClr val="accent6">
                  <a:lumMod val="75000"/>
                </a:schemeClr>
              </a:buClr>
              <a:buFontTx/>
              <a:buChar char="-"/>
              <a:defRPr/>
            </a:pPr>
            <a:r>
              <a:rPr lang="ru-RU" dirty="0">
                <a:solidFill>
                  <a:srgbClr val="7030A0"/>
                </a:solidFill>
                <a:effectLst>
                  <a:outerShdw blurRad="38100" dist="38100" dir="2700000" algn="tl">
                    <a:srgbClr val="C0C0C0"/>
                  </a:outerShdw>
                </a:effectLst>
              </a:rPr>
              <a:t>к</a:t>
            </a:r>
            <a:r>
              <a:rPr lang="ru-RU" dirty="0" smtClean="0">
                <a:solidFill>
                  <a:srgbClr val="7030A0"/>
                </a:solidFill>
                <a:effectLst>
                  <a:outerShdw blurRad="38100" dist="38100" dir="2700000" algn="tl">
                    <a:srgbClr val="C0C0C0"/>
                  </a:outerShdw>
                </a:effectLst>
              </a:rPr>
              <a:t>онструктор рабочих программ по учебным предметам</a:t>
            </a:r>
          </a:p>
          <a:p>
            <a:pPr marL="617220" indent="-457200">
              <a:spcBef>
                <a:spcPct val="40000"/>
              </a:spcBef>
              <a:buClr>
                <a:schemeClr val="accent6">
                  <a:lumMod val="75000"/>
                </a:schemeClr>
              </a:buClr>
              <a:buFontTx/>
              <a:buChar char="-"/>
              <a:defRPr/>
            </a:pPr>
            <a:r>
              <a:rPr lang="ru-RU" dirty="0">
                <a:solidFill>
                  <a:srgbClr val="7030A0"/>
                </a:solidFill>
                <a:effectLst>
                  <a:outerShdw blurRad="38100" dist="38100" dir="2700000" algn="tl">
                    <a:srgbClr val="C0C0C0"/>
                  </a:outerShdw>
                </a:effectLst>
              </a:rPr>
              <a:t>н</a:t>
            </a:r>
            <a:r>
              <a:rPr lang="ru-RU" dirty="0" smtClean="0">
                <a:solidFill>
                  <a:srgbClr val="7030A0"/>
                </a:solidFill>
                <a:effectLst>
                  <a:outerShdw blurRad="38100" dist="38100" dir="2700000" algn="tl">
                    <a:srgbClr val="C0C0C0"/>
                  </a:outerShdw>
                </a:effectLst>
              </a:rPr>
              <a:t>ормативные документы</a:t>
            </a:r>
          </a:p>
          <a:p>
            <a:pPr marL="617220" indent="-457200">
              <a:spcBef>
                <a:spcPct val="40000"/>
              </a:spcBef>
              <a:buClr>
                <a:schemeClr val="accent6">
                  <a:lumMod val="75000"/>
                </a:schemeClr>
              </a:buClr>
              <a:buFontTx/>
              <a:buChar char="-"/>
              <a:defRPr/>
            </a:pPr>
            <a:r>
              <a:rPr lang="ru-RU" dirty="0">
                <a:solidFill>
                  <a:srgbClr val="7030A0"/>
                </a:solidFill>
                <a:effectLst>
                  <a:outerShdw blurRad="38100" dist="38100" dir="2700000" algn="tl">
                    <a:srgbClr val="C0C0C0"/>
                  </a:outerShdw>
                </a:effectLst>
              </a:rPr>
              <a:t>ф</a:t>
            </a:r>
            <a:r>
              <a:rPr lang="ru-RU" dirty="0" smtClean="0">
                <a:solidFill>
                  <a:srgbClr val="7030A0"/>
                </a:solidFill>
                <a:effectLst>
                  <a:outerShdw blurRad="38100" dist="38100" dir="2700000" algn="tl">
                    <a:srgbClr val="C0C0C0"/>
                  </a:outerShdw>
                </a:effectLst>
              </a:rPr>
              <a:t>ункциональная грамотность</a:t>
            </a:r>
          </a:p>
          <a:p>
            <a:pPr marL="617220" indent="-457200">
              <a:spcBef>
                <a:spcPct val="40000"/>
              </a:spcBef>
              <a:buClr>
                <a:schemeClr val="accent6">
                  <a:lumMod val="75000"/>
                </a:schemeClr>
              </a:buClr>
              <a:buFontTx/>
              <a:buChar char="-"/>
              <a:defRPr/>
            </a:pPr>
            <a:r>
              <a:rPr lang="ru-RU" dirty="0">
                <a:solidFill>
                  <a:srgbClr val="7030A0"/>
                </a:solidFill>
                <a:effectLst>
                  <a:outerShdw blurRad="38100" dist="38100" dir="2700000" algn="tl">
                    <a:srgbClr val="C0C0C0"/>
                  </a:outerShdw>
                </a:effectLst>
              </a:rPr>
              <a:t>м</a:t>
            </a:r>
            <a:r>
              <a:rPr lang="ru-RU" dirty="0" smtClean="0">
                <a:solidFill>
                  <a:srgbClr val="7030A0"/>
                </a:solidFill>
                <a:effectLst>
                  <a:outerShdw blurRad="38100" dist="38100" dir="2700000" algn="tl">
                    <a:srgbClr val="C0C0C0"/>
                  </a:outerShdw>
                </a:effectLst>
              </a:rPr>
              <a:t>етодические интерактивные кейсы и др.</a:t>
            </a:r>
            <a:endParaRPr lang="ru-RU" dirty="0">
              <a:solidFill>
                <a:srgbClr val="7030A0"/>
              </a:solidFill>
              <a:effectLst>
                <a:outerShdw blurRad="38100" dist="38100" dir="2700000" algn="tl">
                  <a:srgbClr val="C0C0C0"/>
                </a:outerShdw>
              </a:effectLst>
            </a:endParaRPr>
          </a:p>
        </p:txBody>
      </p:sp>
    </p:spTree>
    <p:extLst>
      <p:ext uri="{BB962C8B-B14F-4D97-AF65-F5344CB8AC3E}">
        <p14:creationId xmlns:p14="http://schemas.microsoft.com/office/powerpoint/2010/main" val="3182277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noAutofit/>
          </a:bodyPr>
          <a:lstStyle/>
          <a:p>
            <a:r>
              <a:rPr lang="tt-RU" sz="3600" b="1" dirty="0">
                <a:solidFill>
                  <a:srgbClr val="0070C0"/>
                </a:solidFill>
              </a:rPr>
              <a:t>Законодательство Российской </a:t>
            </a:r>
            <a:br>
              <a:rPr lang="tt-RU" sz="3600" b="1" dirty="0">
                <a:solidFill>
                  <a:srgbClr val="0070C0"/>
                </a:solidFill>
              </a:rPr>
            </a:br>
            <a:r>
              <a:rPr lang="tt-RU" sz="3600" b="1" dirty="0">
                <a:solidFill>
                  <a:srgbClr val="0070C0"/>
                </a:solidFill>
              </a:rPr>
              <a:t>Федерации</a:t>
            </a:r>
            <a:endParaRPr lang="ru-RU" sz="3600" b="1" dirty="0"/>
          </a:p>
        </p:txBody>
      </p:sp>
      <p:sp>
        <p:nvSpPr>
          <p:cNvPr id="2" name="Rectangle 3"/>
          <p:cNvSpPr>
            <a:spLocks noGrp="1" noChangeArrowheads="1"/>
          </p:cNvSpPr>
          <p:nvPr>
            <p:ph idx="1"/>
          </p:nvPr>
        </p:nvSpPr>
        <p:spPr/>
        <p:txBody>
          <a:bodyPr rtlCol="0">
            <a:normAutofit/>
          </a:bodyPr>
          <a:lstStyle/>
          <a:p>
            <a:pPr marL="160020" indent="0">
              <a:spcBef>
                <a:spcPct val="40000"/>
              </a:spcBef>
              <a:buClr>
                <a:schemeClr val="accent6">
                  <a:lumMod val="75000"/>
                </a:schemeClr>
              </a:buClr>
              <a:buNone/>
              <a:defRPr/>
            </a:pPr>
            <a:r>
              <a:rPr lang="ru-RU" dirty="0" smtClean="0">
                <a:solidFill>
                  <a:srgbClr val="7030A0"/>
                </a:solidFill>
              </a:rPr>
              <a:t>Федеральный закон « Об образовании Российской Федерации», № 273 от 29.12.2012 г.</a:t>
            </a:r>
          </a:p>
          <a:p>
            <a:pPr marL="160020" indent="0">
              <a:spcBef>
                <a:spcPct val="40000"/>
              </a:spcBef>
              <a:buClr>
                <a:schemeClr val="accent6">
                  <a:lumMod val="75000"/>
                </a:schemeClr>
              </a:buClr>
              <a:buNone/>
              <a:defRPr/>
            </a:pPr>
            <a:r>
              <a:rPr lang="ru-RU" sz="2400" b="1" dirty="0"/>
              <a:t>Статья 14. Язык </a:t>
            </a:r>
            <a:r>
              <a:rPr lang="ru-RU" sz="2400" b="1" dirty="0" smtClean="0"/>
              <a:t>образования</a:t>
            </a:r>
          </a:p>
          <a:p>
            <a:pPr marL="160020" indent="0" algn="just">
              <a:spcBef>
                <a:spcPct val="40000"/>
              </a:spcBef>
              <a:buClr>
                <a:schemeClr val="accent6">
                  <a:lumMod val="75000"/>
                </a:schemeClr>
              </a:buClr>
              <a:buNone/>
              <a:defRPr/>
            </a:pPr>
            <a:r>
              <a:rPr lang="ru-RU" sz="2400" b="1" dirty="0"/>
              <a:t>1. В Российской Федерации гарантируется получение образования на государственном языке Российской Федерации, </a:t>
            </a:r>
            <a:r>
              <a:rPr lang="ru-RU" sz="2400" b="1" dirty="0">
                <a:solidFill>
                  <a:srgbClr val="C00000"/>
                </a:solidFill>
              </a:rPr>
              <a:t>а также выбор языка обучения и воспитания в пределах возможностей, предоставляемых системой образования.</a:t>
            </a:r>
            <a:endParaRPr lang="ru-RU" sz="2400" b="1" dirty="0" smtClean="0">
              <a:solidFill>
                <a:srgbClr val="C00000"/>
              </a:solidFill>
            </a:endParaRPr>
          </a:p>
          <a:p>
            <a:pPr marL="160020" indent="0">
              <a:spcBef>
                <a:spcPct val="40000"/>
              </a:spcBef>
              <a:buClr>
                <a:schemeClr val="accent6">
                  <a:lumMod val="75000"/>
                </a:schemeClr>
              </a:buClr>
              <a:buNone/>
              <a:defRPr/>
            </a:pPr>
            <a:endParaRPr lang="ru-RU" dirty="0">
              <a:solidFill>
                <a:srgbClr val="7030A0"/>
              </a:solidFill>
              <a:effectLst>
                <a:outerShdw blurRad="38100" dist="38100" dir="2700000" algn="tl">
                  <a:srgbClr val="C0C0C0"/>
                </a:outerShdw>
              </a:effectLst>
            </a:endParaRPr>
          </a:p>
        </p:txBody>
      </p:sp>
    </p:spTree>
    <p:extLst>
      <p:ext uri="{BB962C8B-B14F-4D97-AF65-F5344CB8AC3E}">
        <p14:creationId xmlns:p14="http://schemas.microsoft.com/office/powerpoint/2010/main" val="3985303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r>
              <a:rPr lang="tt-RU" sz="3600" dirty="0">
                <a:solidFill>
                  <a:srgbClr val="0070C0"/>
                </a:solidFill>
              </a:rPr>
              <a:t/>
            </a:r>
            <a:br>
              <a:rPr lang="tt-RU" sz="3600" dirty="0">
                <a:solidFill>
                  <a:srgbClr val="0070C0"/>
                </a:solidFill>
              </a:rPr>
            </a:br>
            <a:endParaRPr lang="ru-RU" sz="3600" dirty="0"/>
          </a:p>
        </p:txBody>
      </p:sp>
      <p:sp>
        <p:nvSpPr>
          <p:cNvPr id="4" name="Объект 3"/>
          <p:cNvSpPr>
            <a:spLocks noGrp="1"/>
          </p:cNvSpPr>
          <p:nvPr>
            <p:ph idx="1"/>
          </p:nvPr>
        </p:nvSpPr>
        <p:spPr>
          <a:xfrm>
            <a:off x="467544" y="1916832"/>
            <a:ext cx="8229600" cy="4525963"/>
          </a:xfrm>
        </p:spPr>
        <p:txBody>
          <a:bodyPr>
            <a:normAutofit fontScale="70000" lnSpcReduction="20000"/>
          </a:bodyPr>
          <a:lstStyle/>
          <a:p>
            <a:pPr marL="0" indent="0" algn="just">
              <a:buNone/>
            </a:pPr>
            <a:r>
              <a:rPr lang="ru-RU" dirty="0"/>
              <a:t>3. </a:t>
            </a:r>
            <a:r>
              <a:rPr lang="ru-RU" sz="3400" b="1" dirty="0">
                <a:solidFill>
                  <a:srgbClr val="7030A0"/>
                </a:solidFill>
              </a:rPr>
              <a:t>В государственных и муниципальных образовательных организациях, расположенных на территории республики Российской Федерации, </a:t>
            </a:r>
            <a:r>
              <a:rPr lang="ru-RU" sz="3400" b="1" dirty="0">
                <a:solidFill>
                  <a:srgbClr val="C00000"/>
                </a:solidFill>
              </a:rPr>
              <a:t>может вводиться преподавание и изучение государственных языков республик Российской Федерации в соответствии с законодательством республик Российской Федерации.</a:t>
            </a:r>
            <a:r>
              <a:rPr lang="ru-RU" sz="3400" b="1" dirty="0"/>
              <a:t> </a:t>
            </a:r>
            <a:r>
              <a:rPr lang="ru-RU" sz="3400" b="1" dirty="0">
                <a:solidFill>
                  <a:srgbClr val="7030A0"/>
                </a:solidFill>
              </a:rPr>
              <a:t>Преподавание и изучение государственных языков республик Российской Федерации в рамках имеющих государственную аккредитацию образовательных программ осуществляются в соответствии с федеральными государственными образовательными стандартами, образовательными стандартами. Преподавание и изучение государственных языков республик Российской Федерации не должны осуществляться в ущерб преподаванию и изучению государственного языка Российской Федерации.</a:t>
            </a:r>
            <a:endParaRPr lang="ru-RU" sz="3400" b="1" dirty="0" smtClean="0">
              <a:solidFill>
                <a:srgbClr val="7030A0"/>
              </a:solidFill>
            </a:endParaRPr>
          </a:p>
          <a:p>
            <a:pPr marL="0" indent="0" algn="just">
              <a:buNone/>
            </a:pPr>
            <a:endParaRPr lang="ru-RU" dirty="0"/>
          </a:p>
          <a:p>
            <a:endParaRPr lang="ru-RU" dirty="0" smtClean="0"/>
          </a:p>
          <a:p>
            <a:endParaRPr lang="ru-RU" dirty="0"/>
          </a:p>
          <a:p>
            <a:endParaRPr lang="ru-RU" dirty="0"/>
          </a:p>
        </p:txBody>
      </p:sp>
      <p:sp>
        <p:nvSpPr>
          <p:cNvPr id="6" name="Прямоугольник 5"/>
          <p:cNvSpPr/>
          <p:nvPr/>
        </p:nvSpPr>
        <p:spPr>
          <a:xfrm>
            <a:off x="696955" y="188640"/>
            <a:ext cx="7833433" cy="1274195"/>
          </a:xfrm>
          <a:prstGeom prst="rect">
            <a:avLst/>
          </a:prstGeom>
        </p:spPr>
        <p:txBody>
          <a:bodyPr wrap="square">
            <a:spAutoFit/>
          </a:bodyPr>
          <a:lstStyle/>
          <a:p>
            <a:pPr marL="160020" indent="0">
              <a:spcBef>
                <a:spcPct val="40000"/>
              </a:spcBef>
              <a:buClr>
                <a:schemeClr val="accent6">
                  <a:lumMod val="75000"/>
                </a:schemeClr>
              </a:buClr>
              <a:buNone/>
              <a:defRPr/>
            </a:pPr>
            <a:endParaRPr lang="ru-RU" sz="3200" dirty="0" smtClean="0">
              <a:solidFill>
                <a:srgbClr val="7030A0"/>
              </a:solidFill>
            </a:endParaRPr>
          </a:p>
          <a:p>
            <a:pPr marL="160020" indent="0">
              <a:spcBef>
                <a:spcPct val="40000"/>
              </a:spcBef>
              <a:buClr>
                <a:schemeClr val="accent6">
                  <a:lumMod val="75000"/>
                </a:schemeClr>
              </a:buClr>
              <a:buNone/>
              <a:defRPr/>
            </a:pPr>
            <a:endParaRPr lang="ru-RU" sz="3200" dirty="0" smtClean="0">
              <a:solidFill>
                <a:srgbClr val="7030A0"/>
              </a:solidFill>
            </a:endParaRPr>
          </a:p>
        </p:txBody>
      </p:sp>
      <p:sp>
        <p:nvSpPr>
          <p:cNvPr id="7" name="Прямоугольник 6"/>
          <p:cNvSpPr/>
          <p:nvPr/>
        </p:nvSpPr>
        <p:spPr>
          <a:xfrm>
            <a:off x="467544" y="180546"/>
            <a:ext cx="8062844" cy="1569660"/>
          </a:xfrm>
          <a:prstGeom prst="rect">
            <a:avLst/>
          </a:prstGeom>
        </p:spPr>
        <p:txBody>
          <a:bodyPr wrap="square">
            <a:spAutoFit/>
          </a:bodyPr>
          <a:lstStyle/>
          <a:p>
            <a:pPr marL="160020" indent="0">
              <a:spcBef>
                <a:spcPct val="40000"/>
              </a:spcBef>
              <a:buClr>
                <a:schemeClr val="accent6">
                  <a:lumMod val="75000"/>
                </a:schemeClr>
              </a:buClr>
              <a:buNone/>
              <a:defRPr/>
            </a:pPr>
            <a:r>
              <a:rPr lang="ru-RU" sz="3200" b="1" dirty="0">
                <a:solidFill>
                  <a:srgbClr val="0070C0"/>
                </a:solidFill>
                <a:latin typeface="+mj-lt"/>
              </a:rPr>
              <a:t>Федеральный закон « Об образовании Российской федерации», № 273 от 29.12.2012 г.</a:t>
            </a:r>
          </a:p>
        </p:txBody>
      </p:sp>
    </p:spTree>
    <p:extLst>
      <p:ext uri="{BB962C8B-B14F-4D97-AF65-F5344CB8AC3E}">
        <p14:creationId xmlns:p14="http://schemas.microsoft.com/office/powerpoint/2010/main" val="1076113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noFill/>
        </p:spPr>
        <p:txBody>
          <a:bodyPr>
            <a:noAutofit/>
          </a:bodyPr>
          <a:lstStyle/>
          <a:p>
            <a:pPr marL="571500" lvl="0" indent="-571500">
              <a:spcBef>
                <a:spcPct val="20000"/>
              </a:spcBef>
            </a:pPr>
            <a:r>
              <a:rPr lang="tt-RU" sz="4000" dirty="0" smtClean="0">
                <a:solidFill>
                  <a:srgbClr val="0070C0"/>
                </a:solidFill>
                <a:ea typeface="+mn-ea"/>
                <a:cs typeface="+mn-cs"/>
              </a:rPr>
              <a:t/>
            </a:r>
            <a:br>
              <a:rPr lang="tt-RU" sz="4000" dirty="0" smtClean="0">
                <a:solidFill>
                  <a:srgbClr val="0070C0"/>
                </a:solidFill>
                <a:ea typeface="+mn-ea"/>
                <a:cs typeface="+mn-cs"/>
              </a:rPr>
            </a:br>
            <a:r>
              <a:rPr lang="tt-RU" sz="4000" dirty="0" smtClean="0">
                <a:solidFill>
                  <a:srgbClr val="0070C0"/>
                </a:solidFill>
                <a:ea typeface="+mn-ea"/>
                <a:cs typeface="+mn-cs"/>
              </a:rPr>
              <a:t/>
            </a:r>
            <a:br>
              <a:rPr lang="tt-RU" sz="4000" dirty="0" smtClean="0">
                <a:solidFill>
                  <a:srgbClr val="0070C0"/>
                </a:solidFill>
                <a:ea typeface="+mn-ea"/>
                <a:cs typeface="+mn-cs"/>
              </a:rPr>
            </a:br>
            <a:r>
              <a:rPr lang="tt-RU" sz="3600" b="1" dirty="0" smtClean="0">
                <a:solidFill>
                  <a:srgbClr val="0070C0"/>
                </a:solidFill>
                <a:ea typeface="+mn-ea"/>
                <a:cs typeface="+mn-cs"/>
              </a:rPr>
              <a:t>Яңартылган федерал</a:t>
            </a:r>
            <a:r>
              <a:rPr lang="ru-RU" sz="3600" b="1" dirty="0" smtClean="0">
                <a:solidFill>
                  <a:srgbClr val="0070C0"/>
                </a:solidFill>
                <a:ea typeface="+mn-ea"/>
                <a:cs typeface="+mn-cs"/>
              </a:rPr>
              <a:t>ь</a:t>
            </a:r>
            <a:r>
              <a:rPr lang="tt-RU" sz="3600" b="1" dirty="0" smtClean="0">
                <a:solidFill>
                  <a:srgbClr val="0070C0"/>
                </a:solidFill>
                <a:ea typeface="+mn-ea"/>
                <a:cs typeface="+mn-cs"/>
              </a:rPr>
              <a:t> дәүләт белем стандартлары</a:t>
            </a:r>
            <a:r>
              <a:rPr lang="tt-RU" sz="4000" dirty="0" smtClean="0">
                <a:solidFill>
                  <a:srgbClr val="0070C0"/>
                </a:solidFill>
                <a:ea typeface="+mn-ea"/>
                <a:cs typeface="+mn-cs"/>
              </a:rPr>
              <a:t/>
            </a:r>
            <a:br>
              <a:rPr lang="tt-RU" sz="4000" dirty="0" smtClean="0">
                <a:solidFill>
                  <a:srgbClr val="0070C0"/>
                </a:solidFill>
                <a:ea typeface="+mn-ea"/>
                <a:cs typeface="+mn-cs"/>
              </a:rPr>
            </a:br>
            <a:r>
              <a:rPr lang="tt-RU" sz="4000" dirty="0">
                <a:solidFill>
                  <a:srgbClr val="0070C0"/>
                </a:solidFill>
                <a:ea typeface="+mn-ea"/>
                <a:cs typeface="+mn-cs"/>
              </a:rPr>
              <a:t/>
            </a:r>
            <a:br>
              <a:rPr lang="tt-RU" sz="4000" dirty="0">
                <a:solidFill>
                  <a:srgbClr val="0070C0"/>
                </a:solidFill>
                <a:ea typeface="+mn-ea"/>
                <a:cs typeface="+mn-cs"/>
              </a:rPr>
            </a:br>
            <a:endParaRPr lang="ru-RU" sz="4000" dirty="0">
              <a:solidFill>
                <a:srgbClr val="0070C0"/>
              </a:solidFill>
              <a:ea typeface="+mn-ea"/>
              <a:cs typeface="+mn-cs"/>
            </a:endParaRPr>
          </a:p>
        </p:txBody>
      </p:sp>
      <p:sp>
        <p:nvSpPr>
          <p:cNvPr id="3" name="Объект 2"/>
          <p:cNvSpPr>
            <a:spLocks noGrp="1"/>
          </p:cNvSpPr>
          <p:nvPr>
            <p:ph idx="1"/>
          </p:nvPr>
        </p:nvSpPr>
        <p:spPr>
          <a:xfrm>
            <a:off x="467544" y="1556792"/>
            <a:ext cx="8229600" cy="4824536"/>
          </a:xfrm>
        </p:spPr>
        <p:txBody>
          <a:bodyPr>
            <a:noAutofit/>
          </a:bodyPr>
          <a:lstStyle/>
          <a:p>
            <a:pPr algn="ctr"/>
            <a:r>
              <a:rPr lang="tt-RU" dirty="0" smtClean="0">
                <a:solidFill>
                  <a:srgbClr val="FF0000"/>
                </a:solidFill>
              </a:rPr>
              <a:t>Реестр примерных основных общеобразовательных программ</a:t>
            </a:r>
            <a:r>
              <a:rPr lang="ru-RU" dirty="0" smtClean="0">
                <a:solidFill>
                  <a:srgbClr val="FF0000"/>
                </a:solidFill>
              </a:rPr>
              <a:t> </a:t>
            </a:r>
          </a:p>
          <a:p>
            <a:pPr marL="0" indent="0" algn="ctr">
              <a:buNone/>
            </a:pPr>
            <a:r>
              <a:rPr lang="ru-RU" dirty="0" smtClean="0">
                <a:solidFill>
                  <a:srgbClr val="7030A0"/>
                </a:solidFill>
              </a:rPr>
              <a:t>	</a:t>
            </a:r>
            <a:r>
              <a:rPr lang="ru-RU" dirty="0" smtClean="0">
                <a:solidFill>
                  <a:srgbClr val="FF0000"/>
                </a:solidFill>
              </a:rPr>
              <a:t>(</a:t>
            </a:r>
            <a:r>
              <a:rPr lang="en-US" dirty="0" smtClean="0">
                <a:solidFill>
                  <a:srgbClr val="FF0000"/>
                </a:solidFill>
              </a:rPr>
              <a:t>https</a:t>
            </a:r>
            <a:r>
              <a:rPr lang="en-US" dirty="0">
                <a:solidFill>
                  <a:srgbClr val="FF0000"/>
                </a:solidFill>
              </a:rPr>
              <a:t>://fgosreestr.ru</a:t>
            </a:r>
            <a:r>
              <a:rPr lang="en-US" dirty="0" smtClean="0">
                <a:solidFill>
                  <a:srgbClr val="FF0000"/>
                </a:solidFill>
              </a:rPr>
              <a:t>/</a:t>
            </a:r>
            <a:r>
              <a:rPr lang="ru-RU" dirty="0" smtClean="0">
                <a:solidFill>
                  <a:srgbClr val="FF0000"/>
                </a:solidFill>
              </a:rPr>
              <a:t>)</a:t>
            </a:r>
            <a:endParaRPr lang="ru-RU" dirty="0">
              <a:solidFill>
                <a:srgbClr val="FF0000"/>
              </a:solidFill>
            </a:endParaRPr>
          </a:p>
          <a:p>
            <a:pPr>
              <a:buFontTx/>
              <a:buChar char="-"/>
            </a:pPr>
            <a:r>
              <a:rPr lang="ru-RU" sz="2800" dirty="0" smtClean="0">
                <a:solidFill>
                  <a:srgbClr val="7030A0"/>
                </a:solidFill>
              </a:rPr>
              <a:t>Федеральный государственный образовательный стандарт начального общего образования </a:t>
            </a:r>
            <a:r>
              <a:rPr lang="ru-RU" sz="2400" dirty="0" smtClean="0">
                <a:solidFill>
                  <a:srgbClr val="0070C0"/>
                </a:solidFill>
              </a:rPr>
              <a:t>(Приказ </a:t>
            </a:r>
            <a:r>
              <a:rPr lang="ru-RU" sz="2400" dirty="0" err="1" smtClean="0">
                <a:solidFill>
                  <a:srgbClr val="0070C0"/>
                </a:solidFill>
              </a:rPr>
              <a:t>Минпросвещения</a:t>
            </a:r>
            <a:r>
              <a:rPr lang="ru-RU" sz="2400" dirty="0" smtClean="0">
                <a:solidFill>
                  <a:srgbClr val="0070C0"/>
                </a:solidFill>
              </a:rPr>
              <a:t> России №286 от 31.05.2021 г.)</a:t>
            </a:r>
          </a:p>
          <a:p>
            <a:pPr>
              <a:buFontTx/>
              <a:buChar char="-"/>
            </a:pPr>
            <a:r>
              <a:rPr lang="ru-RU" sz="2800" dirty="0">
                <a:solidFill>
                  <a:srgbClr val="7030A0"/>
                </a:solidFill>
              </a:rPr>
              <a:t>Федеральный государственный образовательный стандарт </a:t>
            </a:r>
            <a:r>
              <a:rPr lang="ru-RU" sz="2800" dirty="0" smtClean="0">
                <a:solidFill>
                  <a:srgbClr val="7030A0"/>
                </a:solidFill>
              </a:rPr>
              <a:t>основного общего </a:t>
            </a:r>
            <a:r>
              <a:rPr lang="ru-RU" sz="2800" dirty="0">
                <a:solidFill>
                  <a:srgbClr val="7030A0"/>
                </a:solidFill>
              </a:rPr>
              <a:t>образования </a:t>
            </a:r>
            <a:r>
              <a:rPr lang="ru-RU" sz="2800" dirty="0">
                <a:solidFill>
                  <a:srgbClr val="0070C0"/>
                </a:solidFill>
              </a:rPr>
              <a:t>(</a:t>
            </a:r>
            <a:r>
              <a:rPr lang="ru-RU" sz="2400" dirty="0">
                <a:solidFill>
                  <a:srgbClr val="0070C0"/>
                </a:solidFill>
              </a:rPr>
              <a:t>Приказ </a:t>
            </a:r>
            <a:r>
              <a:rPr lang="ru-RU" sz="2400" dirty="0" err="1">
                <a:solidFill>
                  <a:srgbClr val="0070C0"/>
                </a:solidFill>
              </a:rPr>
              <a:t>Минпросвещения</a:t>
            </a:r>
            <a:r>
              <a:rPr lang="ru-RU" sz="2400" dirty="0">
                <a:solidFill>
                  <a:srgbClr val="0070C0"/>
                </a:solidFill>
              </a:rPr>
              <a:t> России №</a:t>
            </a:r>
            <a:r>
              <a:rPr lang="ru-RU" sz="2400" dirty="0" smtClean="0">
                <a:solidFill>
                  <a:srgbClr val="0070C0"/>
                </a:solidFill>
              </a:rPr>
              <a:t>287 </a:t>
            </a:r>
            <a:r>
              <a:rPr lang="ru-RU" sz="2400" dirty="0">
                <a:solidFill>
                  <a:srgbClr val="0070C0"/>
                </a:solidFill>
              </a:rPr>
              <a:t>от 31.05.2021 </a:t>
            </a:r>
            <a:r>
              <a:rPr lang="ru-RU" sz="2400" dirty="0" smtClean="0">
                <a:solidFill>
                  <a:srgbClr val="0070C0"/>
                </a:solidFill>
              </a:rPr>
              <a:t>г.)</a:t>
            </a:r>
          </a:p>
        </p:txBody>
      </p:sp>
    </p:spTree>
    <p:extLst>
      <p:ext uri="{BB962C8B-B14F-4D97-AF65-F5344CB8AC3E}">
        <p14:creationId xmlns:p14="http://schemas.microsoft.com/office/powerpoint/2010/main" val="42121813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pPr marL="160020" lvl="0">
              <a:spcBef>
                <a:spcPct val="40000"/>
              </a:spcBef>
              <a:defRPr/>
            </a:pPr>
            <a:r>
              <a:rPr lang="ru-RU" sz="3200" dirty="0" smtClean="0">
                <a:solidFill>
                  <a:srgbClr val="7030A0"/>
                </a:solidFill>
                <a:ea typeface="+mn-ea"/>
                <a:cs typeface="+mn-cs"/>
              </a:rPr>
              <a:t/>
            </a:r>
            <a:br>
              <a:rPr lang="ru-RU" sz="3200" dirty="0" smtClean="0">
                <a:solidFill>
                  <a:srgbClr val="7030A0"/>
                </a:solidFill>
                <a:ea typeface="+mn-ea"/>
                <a:cs typeface="+mn-cs"/>
              </a:rPr>
            </a:br>
            <a:r>
              <a:rPr lang="ru-RU" sz="3200" b="1" dirty="0" smtClean="0">
                <a:solidFill>
                  <a:srgbClr val="0070C0"/>
                </a:solidFill>
                <a:ea typeface="+mn-ea"/>
                <a:cs typeface="+mn-cs"/>
              </a:rPr>
              <a:t>Федеральный </a:t>
            </a:r>
            <a:r>
              <a:rPr lang="ru-RU" sz="3200" b="1" dirty="0">
                <a:solidFill>
                  <a:srgbClr val="0070C0"/>
                </a:solidFill>
                <a:ea typeface="+mn-ea"/>
                <a:cs typeface="+mn-cs"/>
              </a:rPr>
              <a:t>закон « Об образовании Российской федерации», № 273 от 29.12.2012 г</a:t>
            </a:r>
            <a:r>
              <a:rPr lang="ru-RU" sz="3200" dirty="0">
                <a:solidFill>
                  <a:srgbClr val="7030A0"/>
                </a:solidFill>
                <a:ea typeface="+mn-ea"/>
                <a:cs typeface="+mn-cs"/>
              </a:rPr>
              <a:t>.</a:t>
            </a:r>
            <a:br>
              <a:rPr lang="ru-RU" sz="3200" dirty="0">
                <a:solidFill>
                  <a:srgbClr val="7030A0"/>
                </a:solidFill>
                <a:ea typeface="+mn-ea"/>
                <a:cs typeface="+mn-cs"/>
              </a:rPr>
            </a:br>
            <a:endParaRPr lang="ru-RU" dirty="0"/>
          </a:p>
        </p:txBody>
      </p:sp>
      <p:sp>
        <p:nvSpPr>
          <p:cNvPr id="3" name="Объект 2"/>
          <p:cNvSpPr>
            <a:spLocks noGrp="1"/>
          </p:cNvSpPr>
          <p:nvPr>
            <p:ph idx="1"/>
          </p:nvPr>
        </p:nvSpPr>
        <p:spPr/>
        <p:txBody>
          <a:bodyPr>
            <a:normAutofit fontScale="70000" lnSpcReduction="20000"/>
          </a:bodyPr>
          <a:lstStyle/>
          <a:p>
            <a:pPr marL="0" indent="0" algn="just">
              <a:buNone/>
            </a:pPr>
            <a:r>
              <a:rPr lang="ru-RU" b="1" dirty="0" smtClean="0">
                <a:solidFill>
                  <a:srgbClr val="7030A0"/>
                </a:solidFill>
              </a:rPr>
              <a:t>4. </a:t>
            </a:r>
            <a:r>
              <a:rPr lang="ru-RU" b="1" dirty="0">
                <a:solidFill>
                  <a:srgbClr val="7030A0"/>
                </a:solidFill>
              </a:rPr>
              <a:t>Граждане Российской Федерации </a:t>
            </a:r>
            <a:r>
              <a:rPr lang="ru-RU" b="1" dirty="0">
                <a:solidFill>
                  <a:srgbClr val="C00000"/>
                </a:solidFill>
              </a:rPr>
              <a:t>имеют право на получение дошкольного, начального общего и основного общего образования на родном языке из числа языков народов Российской Федерации, а также право на изучение родного языка из числа языков народов Российской Федерации в пределах возможностей, предоставляемых системой образования,</a:t>
            </a:r>
            <a:r>
              <a:rPr lang="ru-RU" b="1" dirty="0"/>
              <a:t> </a:t>
            </a:r>
            <a:r>
              <a:rPr lang="ru-RU" b="1" dirty="0">
                <a:solidFill>
                  <a:srgbClr val="7030A0"/>
                </a:solidFill>
              </a:rPr>
              <a:t>в порядке, установленном законодательством об образовании. Реализация указанных прав обеспечивается созданием необходимого числа соответствующих образовательных организаций, классов, групп, а также условий для их функционирования. Преподавание и изучение родного языка из числа языков народов Российской Федерации в рамках имеющих государственную аккредитацию образовательных программ осуществляются в соответствии с федеральными государственными образовательными стандартами, образовательными стандартами.</a:t>
            </a:r>
          </a:p>
        </p:txBody>
      </p:sp>
    </p:spTree>
    <p:extLst>
      <p:ext uri="{BB962C8B-B14F-4D97-AF65-F5344CB8AC3E}">
        <p14:creationId xmlns:p14="http://schemas.microsoft.com/office/powerpoint/2010/main" val="3938036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pPr marL="160020" lvl="0">
              <a:spcBef>
                <a:spcPct val="40000"/>
              </a:spcBef>
              <a:defRPr/>
            </a:pPr>
            <a:r>
              <a:rPr lang="ru-RU" sz="3200" dirty="0" smtClean="0">
                <a:solidFill>
                  <a:srgbClr val="7030A0"/>
                </a:solidFill>
                <a:ea typeface="+mn-ea"/>
                <a:cs typeface="+mn-cs"/>
              </a:rPr>
              <a:t/>
            </a:r>
            <a:br>
              <a:rPr lang="ru-RU" sz="3200" dirty="0" smtClean="0">
                <a:solidFill>
                  <a:srgbClr val="7030A0"/>
                </a:solidFill>
                <a:ea typeface="+mn-ea"/>
                <a:cs typeface="+mn-cs"/>
              </a:rPr>
            </a:br>
            <a:r>
              <a:rPr lang="ru-RU" sz="3200" b="1" dirty="0" smtClean="0">
                <a:solidFill>
                  <a:srgbClr val="0070C0"/>
                </a:solidFill>
                <a:latin typeface="Calibri" pitchFamily="34" charset="0"/>
                <a:ea typeface="+mn-ea"/>
                <a:cs typeface="Times New Roman" pitchFamily="18" charset="0"/>
              </a:rPr>
              <a:t>Федеральный </a:t>
            </a:r>
            <a:r>
              <a:rPr lang="ru-RU" sz="3200" b="1" dirty="0">
                <a:solidFill>
                  <a:srgbClr val="0070C0"/>
                </a:solidFill>
                <a:latin typeface="Calibri" pitchFamily="34" charset="0"/>
                <a:ea typeface="+mn-ea"/>
                <a:cs typeface="Times New Roman" pitchFamily="18" charset="0"/>
              </a:rPr>
              <a:t>закон « Об образовании Российской </a:t>
            </a:r>
            <a:r>
              <a:rPr lang="ru-RU" sz="3200" b="1" dirty="0" smtClean="0">
                <a:solidFill>
                  <a:srgbClr val="0070C0"/>
                </a:solidFill>
                <a:latin typeface="Calibri" pitchFamily="34" charset="0"/>
                <a:ea typeface="+mn-ea"/>
                <a:cs typeface="Times New Roman" pitchFamily="18" charset="0"/>
              </a:rPr>
              <a:t>Федерации</a:t>
            </a:r>
            <a:r>
              <a:rPr lang="ru-RU" sz="3200" b="1" dirty="0">
                <a:solidFill>
                  <a:srgbClr val="0070C0"/>
                </a:solidFill>
                <a:latin typeface="Calibri" pitchFamily="34" charset="0"/>
                <a:ea typeface="+mn-ea"/>
                <a:cs typeface="Times New Roman" pitchFamily="18" charset="0"/>
              </a:rPr>
              <a:t>», № 273 от 29.12.2012 г</a:t>
            </a:r>
            <a:r>
              <a:rPr lang="ru-RU" sz="3200" b="1" dirty="0" smtClean="0">
                <a:solidFill>
                  <a:srgbClr val="0070C0"/>
                </a:solidFill>
                <a:latin typeface="Calibri" pitchFamily="34" charset="0"/>
                <a:ea typeface="+mn-ea"/>
                <a:cs typeface="Times New Roman" pitchFamily="18" charset="0"/>
              </a:rPr>
              <a:t>.</a:t>
            </a:r>
            <a:br>
              <a:rPr lang="ru-RU" sz="3200" b="1" dirty="0" smtClean="0">
                <a:solidFill>
                  <a:srgbClr val="0070C0"/>
                </a:solidFill>
                <a:latin typeface="Calibri" pitchFamily="34" charset="0"/>
                <a:ea typeface="+mn-ea"/>
                <a:cs typeface="Times New Roman" pitchFamily="18" charset="0"/>
              </a:rPr>
            </a:br>
            <a:r>
              <a:rPr lang="ru-RU" sz="3200" b="1" dirty="0" smtClean="0">
                <a:solidFill>
                  <a:srgbClr val="0070C0"/>
                </a:solidFill>
                <a:latin typeface="Calibri" pitchFamily="34" charset="0"/>
                <a:ea typeface="+mn-ea"/>
                <a:cs typeface="Times New Roman" pitchFamily="18" charset="0"/>
              </a:rPr>
              <a:t>с </a:t>
            </a:r>
            <a:r>
              <a:rPr lang="ru-RU" sz="3200" b="1" dirty="0" err="1" smtClean="0">
                <a:solidFill>
                  <a:srgbClr val="0070C0"/>
                </a:solidFill>
                <a:latin typeface="Calibri" pitchFamily="34" charset="0"/>
                <a:ea typeface="+mn-ea"/>
                <a:cs typeface="Times New Roman" pitchFamily="18" charset="0"/>
              </a:rPr>
              <a:t>изм.от</a:t>
            </a:r>
            <a:r>
              <a:rPr lang="ru-RU" sz="3200" b="1" dirty="0" smtClean="0">
                <a:solidFill>
                  <a:srgbClr val="0070C0"/>
                </a:solidFill>
                <a:latin typeface="Calibri" pitchFamily="34" charset="0"/>
                <a:ea typeface="+mn-ea"/>
                <a:cs typeface="Times New Roman" pitchFamily="18" charset="0"/>
              </a:rPr>
              <a:t> 03.08.2018 №317</a:t>
            </a:r>
            <a:r>
              <a:rPr lang="ru-RU" sz="3200" b="1" dirty="0">
                <a:solidFill>
                  <a:srgbClr val="0070C0"/>
                </a:solidFill>
                <a:latin typeface="Calibri" pitchFamily="34" charset="0"/>
                <a:ea typeface="+mn-ea"/>
                <a:cs typeface="Times New Roman" pitchFamily="18" charset="0"/>
              </a:rPr>
              <a:t/>
            </a:r>
            <a:br>
              <a:rPr lang="ru-RU" sz="3200" b="1" dirty="0">
                <a:solidFill>
                  <a:srgbClr val="0070C0"/>
                </a:solidFill>
                <a:latin typeface="Calibri" pitchFamily="34" charset="0"/>
                <a:ea typeface="+mn-ea"/>
                <a:cs typeface="Times New Roman" pitchFamily="18" charset="0"/>
              </a:rPr>
            </a:br>
            <a:endParaRPr lang="ru-RU" b="1" dirty="0">
              <a:solidFill>
                <a:srgbClr val="0070C0"/>
              </a:solidFill>
              <a:latin typeface="Calibri" pitchFamily="34" charset="0"/>
              <a:cs typeface="Times New Roman" pitchFamily="18" charset="0"/>
            </a:endParaRPr>
          </a:p>
        </p:txBody>
      </p:sp>
      <p:sp>
        <p:nvSpPr>
          <p:cNvPr id="3" name="Объект 2"/>
          <p:cNvSpPr>
            <a:spLocks noGrp="1"/>
          </p:cNvSpPr>
          <p:nvPr>
            <p:ph idx="1"/>
          </p:nvPr>
        </p:nvSpPr>
        <p:spPr/>
        <p:txBody>
          <a:bodyPr>
            <a:normAutofit/>
          </a:bodyPr>
          <a:lstStyle/>
          <a:p>
            <a:pPr marL="0" indent="0" algn="just">
              <a:buNone/>
            </a:pPr>
            <a:r>
              <a:rPr lang="ru-RU" sz="2400" b="1" dirty="0">
                <a:latin typeface="Times New Roman" pitchFamily="18" charset="0"/>
                <a:cs typeface="Times New Roman" pitchFamily="18" charset="0"/>
              </a:rPr>
              <a:t>6</a:t>
            </a:r>
            <a:r>
              <a:rPr lang="ru-RU" sz="2400" b="1" dirty="0" smtClean="0">
                <a:latin typeface="Times New Roman" pitchFamily="18" charset="0"/>
                <a:cs typeface="Times New Roman" pitchFamily="18" charset="0"/>
              </a:rPr>
              <a:t>.</a:t>
            </a:r>
            <a:r>
              <a:rPr lang="ru-RU" sz="2400" b="1" dirty="0" smtClean="0">
                <a:solidFill>
                  <a:schemeClr val="accent1"/>
                </a:solidFill>
                <a:latin typeface="Times New Roman" pitchFamily="18" charset="0"/>
                <a:cs typeface="Times New Roman" pitchFamily="18" charset="0"/>
              </a:rPr>
              <a:t> … </a:t>
            </a:r>
            <a:r>
              <a:rPr lang="ru-RU" sz="2400" b="1" dirty="0" smtClean="0">
                <a:solidFill>
                  <a:srgbClr val="C00000"/>
                </a:solidFill>
                <a:latin typeface="Times New Roman" pitchFamily="18" charset="0"/>
                <a:cs typeface="Times New Roman" pitchFamily="18" charset="0"/>
              </a:rPr>
              <a:t>Свободный выбор языка образования, изучаемых родного языка из числа языков народов Российской Федерации, в том числе русского языка как родного языка, государственных языков республик РФ осуществляется по заявлениям родителей (законных представителей) несовершеннолетних обучающихся при приеме (переводе) на обучение по образовательным программам дошкольного образования, имеющим государственную аккредитацию образовательным программам начального общего и основного общего образования</a:t>
            </a:r>
            <a:endParaRPr lang="ru-RU" sz="24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368040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pPr marL="160020">
              <a:spcBef>
                <a:spcPct val="40000"/>
              </a:spcBef>
              <a:defRPr/>
            </a:pPr>
            <a:r>
              <a:rPr lang="ru-RU" sz="3200" dirty="0" smtClean="0">
                <a:solidFill>
                  <a:srgbClr val="7030A0"/>
                </a:solidFill>
                <a:ea typeface="+mn-ea"/>
                <a:cs typeface="+mn-cs"/>
              </a:rPr>
              <a:t/>
            </a:r>
            <a:br>
              <a:rPr lang="ru-RU" sz="3200" dirty="0" smtClean="0">
                <a:solidFill>
                  <a:srgbClr val="7030A0"/>
                </a:solidFill>
                <a:ea typeface="+mn-ea"/>
                <a:cs typeface="+mn-cs"/>
              </a:rPr>
            </a:br>
            <a:r>
              <a:rPr lang="ru-RU" sz="3200" dirty="0" smtClean="0">
                <a:solidFill>
                  <a:srgbClr val="7030A0"/>
                </a:solidFill>
                <a:ea typeface="+mn-ea"/>
                <a:cs typeface="+mn-cs"/>
              </a:rPr>
              <a:t/>
            </a:r>
            <a:br>
              <a:rPr lang="ru-RU" sz="3200" dirty="0" smtClean="0">
                <a:solidFill>
                  <a:srgbClr val="7030A0"/>
                </a:solidFill>
                <a:ea typeface="+mn-ea"/>
                <a:cs typeface="+mn-cs"/>
              </a:rPr>
            </a:br>
            <a:r>
              <a:rPr lang="ru-RU" sz="3100" b="1" dirty="0" smtClean="0">
                <a:solidFill>
                  <a:srgbClr val="0070C0"/>
                </a:solidFill>
              </a:rPr>
              <a:t>Статья </a:t>
            </a:r>
            <a:r>
              <a:rPr lang="ru-RU" sz="3100" b="1" dirty="0">
                <a:solidFill>
                  <a:srgbClr val="0070C0"/>
                </a:solidFill>
              </a:rPr>
              <a:t>18. Печатные и электронные образовательные и информационные ресурсы</a:t>
            </a:r>
            <a:r>
              <a:rPr lang="ru-RU" sz="3100" dirty="0">
                <a:solidFill>
                  <a:srgbClr val="7030A0"/>
                </a:solidFill>
              </a:rPr>
              <a:t/>
            </a:r>
            <a:br>
              <a:rPr lang="ru-RU" sz="3100" dirty="0">
                <a:solidFill>
                  <a:srgbClr val="7030A0"/>
                </a:solidFill>
              </a:rPr>
            </a:br>
            <a:r>
              <a:rPr lang="ru-RU" sz="3200" dirty="0" smtClean="0">
                <a:solidFill>
                  <a:srgbClr val="7030A0"/>
                </a:solidFill>
                <a:ea typeface="+mn-ea"/>
                <a:cs typeface="+mn-cs"/>
              </a:rPr>
              <a:t>.</a:t>
            </a:r>
            <a:r>
              <a:rPr lang="ru-RU" sz="3200" dirty="0">
                <a:solidFill>
                  <a:srgbClr val="7030A0"/>
                </a:solidFill>
                <a:ea typeface="+mn-ea"/>
                <a:cs typeface="+mn-cs"/>
              </a:rPr>
              <a:t/>
            </a:r>
            <a:br>
              <a:rPr lang="ru-RU" sz="3200" dirty="0">
                <a:solidFill>
                  <a:srgbClr val="7030A0"/>
                </a:solidFill>
                <a:ea typeface="+mn-ea"/>
                <a:cs typeface="+mn-cs"/>
              </a:rPr>
            </a:br>
            <a:endParaRPr lang="ru-RU" dirty="0"/>
          </a:p>
        </p:txBody>
      </p:sp>
      <p:sp>
        <p:nvSpPr>
          <p:cNvPr id="3" name="Объект 2"/>
          <p:cNvSpPr>
            <a:spLocks noGrp="1"/>
          </p:cNvSpPr>
          <p:nvPr>
            <p:ph idx="1"/>
          </p:nvPr>
        </p:nvSpPr>
        <p:spPr>
          <a:xfrm>
            <a:off x="467544" y="1772816"/>
            <a:ext cx="8229600" cy="4785395"/>
          </a:xfrm>
        </p:spPr>
        <p:txBody>
          <a:bodyPr>
            <a:normAutofit fontScale="62500" lnSpcReduction="20000"/>
          </a:bodyPr>
          <a:lstStyle/>
          <a:p>
            <a:pPr marL="0" indent="0" algn="just">
              <a:buNone/>
            </a:pPr>
            <a:r>
              <a:rPr lang="ru-RU" b="1" dirty="0"/>
              <a:t> </a:t>
            </a:r>
            <a:r>
              <a:rPr lang="ru-RU" b="1" dirty="0" smtClean="0"/>
              <a:t>    </a:t>
            </a:r>
            <a:r>
              <a:rPr lang="ru-RU" dirty="0" smtClean="0">
                <a:solidFill>
                  <a:srgbClr val="7030A0"/>
                </a:solidFill>
              </a:rPr>
              <a:t>5</a:t>
            </a:r>
            <a:r>
              <a:rPr lang="ru-RU" dirty="0">
                <a:solidFill>
                  <a:srgbClr val="7030A0"/>
                </a:solidFill>
              </a:rPr>
              <a:t>. </a:t>
            </a:r>
            <a:r>
              <a:rPr lang="ru-RU" sz="3800" dirty="0">
                <a:solidFill>
                  <a:srgbClr val="7030A0"/>
                </a:solidFill>
              </a:rPr>
              <a:t>Федеральный перечень учебников, рекомендуемых к использованию при реализации имеющих государственную аккредитацию образовательных программ начального общего, основного общего, среднего общего образования организациями, осуществляющими образовательную деятельность, включает в себя перечни учебников, рекомендуемых к использованию при реализации обязательной части основной образовательной программы и части, формируемой участниками образовательных отношений, в том числе учебников</a:t>
            </a:r>
            <a:r>
              <a:rPr lang="ru-RU" sz="3800" dirty="0"/>
              <a:t>, </a:t>
            </a:r>
            <a:r>
              <a:rPr lang="ru-RU" sz="3800" dirty="0">
                <a:solidFill>
                  <a:srgbClr val="C00000"/>
                </a:solidFill>
              </a:rPr>
              <a:t>обеспечивающих учет региональных и этнокультурных особенностей субъектов Российской Федерации, реализацию прав граждан на получение образования на родном языке из числа языков народов Российской Федерации и изучение родного языка из числа языков народов Российской Федерации и литературы народов России на родном языке.</a:t>
            </a:r>
          </a:p>
          <a:p>
            <a:pPr marL="0" indent="0" algn="just">
              <a:buNone/>
            </a:pPr>
            <a:endParaRPr lang="ru-RU" b="1" dirty="0"/>
          </a:p>
        </p:txBody>
      </p:sp>
    </p:spTree>
    <p:extLst>
      <p:ext uri="{BB962C8B-B14F-4D97-AF65-F5344CB8AC3E}">
        <p14:creationId xmlns:p14="http://schemas.microsoft.com/office/powerpoint/2010/main" val="35456049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pPr marL="160020">
              <a:spcBef>
                <a:spcPct val="40000"/>
              </a:spcBef>
              <a:defRPr/>
            </a:pPr>
            <a:r>
              <a:rPr lang="ru-RU" sz="3200" dirty="0" smtClean="0">
                <a:solidFill>
                  <a:srgbClr val="7030A0"/>
                </a:solidFill>
                <a:ea typeface="+mn-ea"/>
                <a:cs typeface="+mn-cs"/>
              </a:rPr>
              <a:t/>
            </a:r>
            <a:br>
              <a:rPr lang="ru-RU" sz="3200" dirty="0" smtClean="0">
                <a:solidFill>
                  <a:srgbClr val="7030A0"/>
                </a:solidFill>
                <a:ea typeface="+mn-ea"/>
                <a:cs typeface="+mn-cs"/>
              </a:rPr>
            </a:br>
            <a:r>
              <a:rPr lang="ru-RU" sz="3200" dirty="0" smtClean="0">
                <a:solidFill>
                  <a:srgbClr val="7030A0"/>
                </a:solidFill>
                <a:ea typeface="+mn-ea"/>
                <a:cs typeface="+mn-cs"/>
              </a:rPr>
              <a:t/>
            </a:r>
            <a:br>
              <a:rPr lang="ru-RU" sz="3200" dirty="0" smtClean="0">
                <a:solidFill>
                  <a:srgbClr val="7030A0"/>
                </a:solidFill>
                <a:ea typeface="+mn-ea"/>
                <a:cs typeface="+mn-cs"/>
              </a:rPr>
            </a:br>
            <a:r>
              <a:rPr lang="ru-RU" sz="3100" b="1" dirty="0" smtClean="0">
                <a:solidFill>
                  <a:srgbClr val="0070C0"/>
                </a:solidFill>
              </a:rPr>
              <a:t>Статья </a:t>
            </a:r>
            <a:r>
              <a:rPr lang="ru-RU" sz="3100" b="1" dirty="0">
                <a:solidFill>
                  <a:srgbClr val="0070C0"/>
                </a:solidFill>
              </a:rPr>
              <a:t>18. Печатные и электронные образовательные и информационные ресурсы</a:t>
            </a:r>
            <a:br>
              <a:rPr lang="ru-RU" sz="3100" b="1" dirty="0">
                <a:solidFill>
                  <a:srgbClr val="0070C0"/>
                </a:solidFill>
              </a:rPr>
            </a:br>
            <a:r>
              <a:rPr lang="ru-RU" sz="3200" b="1" dirty="0" smtClean="0">
                <a:solidFill>
                  <a:srgbClr val="0070C0"/>
                </a:solidFill>
                <a:ea typeface="+mn-ea"/>
                <a:cs typeface="+mn-cs"/>
              </a:rPr>
              <a:t>.</a:t>
            </a:r>
            <a:r>
              <a:rPr lang="ru-RU" sz="3200" b="1" dirty="0">
                <a:solidFill>
                  <a:srgbClr val="0070C0"/>
                </a:solidFill>
                <a:ea typeface="+mn-ea"/>
                <a:cs typeface="+mn-cs"/>
              </a:rPr>
              <a:t/>
            </a:r>
            <a:br>
              <a:rPr lang="ru-RU" sz="3200" b="1" dirty="0">
                <a:solidFill>
                  <a:srgbClr val="0070C0"/>
                </a:solidFill>
                <a:ea typeface="+mn-ea"/>
                <a:cs typeface="+mn-cs"/>
              </a:rPr>
            </a:br>
            <a:endParaRPr lang="ru-RU" b="1" dirty="0">
              <a:solidFill>
                <a:srgbClr val="0070C0"/>
              </a:solidFill>
            </a:endParaRPr>
          </a:p>
        </p:txBody>
      </p:sp>
      <p:sp>
        <p:nvSpPr>
          <p:cNvPr id="3" name="Объект 2"/>
          <p:cNvSpPr>
            <a:spLocks noGrp="1"/>
          </p:cNvSpPr>
          <p:nvPr>
            <p:ph idx="1"/>
          </p:nvPr>
        </p:nvSpPr>
        <p:spPr>
          <a:xfrm>
            <a:off x="467544" y="1628800"/>
            <a:ext cx="8229600" cy="4785395"/>
          </a:xfrm>
        </p:spPr>
        <p:txBody>
          <a:bodyPr>
            <a:normAutofit fontScale="77500" lnSpcReduction="20000"/>
          </a:bodyPr>
          <a:lstStyle/>
          <a:p>
            <a:pPr marL="0" indent="0" algn="just">
              <a:buNone/>
            </a:pPr>
            <a:r>
              <a:rPr lang="ru-RU" b="1" dirty="0"/>
              <a:t> </a:t>
            </a:r>
            <a:r>
              <a:rPr lang="ru-RU" b="1" dirty="0" smtClean="0"/>
              <a:t>    </a:t>
            </a:r>
            <a:r>
              <a:rPr lang="ru-RU" dirty="0" smtClean="0"/>
              <a:t> </a:t>
            </a:r>
            <a:r>
              <a:rPr lang="ru-RU" dirty="0">
                <a:solidFill>
                  <a:srgbClr val="7030A0"/>
                </a:solidFill>
              </a:rPr>
              <a:t>6. Учебники включаются в федеральный перечень учебников, рекомендуемых к использованию при реализации имеющих государственную аккредитацию образовательных программ начального общего, основного общего, среднего общего образования, по результатам экспертизы. В проведении указанной экспертизы учебников в целях обеспечения учета региональных и этнокультурных особенностей субъектов Российской Федерации, реализации прав граждан на получение образования на родном языке из числа языков народов Российской Федерации и изучение родного языка из числа языков народов Российской Федерации и литературы народов России на родном языке </a:t>
            </a:r>
            <a:r>
              <a:rPr lang="ru-RU" dirty="0">
                <a:solidFill>
                  <a:srgbClr val="C00000"/>
                </a:solidFill>
              </a:rPr>
              <a:t>участвуют уполномоченные органы государственной власти субъектов Российской Федерации.</a:t>
            </a:r>
          </a:p>
          <a:p>
            <a:pPr marL="0" indent="0" algn="just">
              <a:buNone/>
            </a:pPr>
            <a:endParaRPr lang="ru-RU" b="1" dirty="0">
              <a:solidFill>
                <a:srgbClr val="C00000"/>
              </a:solidFill>
            </a:endParaRPr>
          </a:p>
        </p:txBody>
      </p:sp>
    </p:spTree>
    <p:extLst>
      <p:ext uri="{BB962C8B-B14F-4D97-AF65-F5344CB8AC3E}">
        <p14:creationId xmlns:p14="http://schemas.microsoft.com/office/powerpoint/2010/main" val="9597841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pPr marL="160020">
              <a:spcBef>
                <a:spcPct val="40000"/>
              </a:spcBef>
              <a:defRPr/>
            </a:pPr>
            <a:r>
              <a:rPr lang="ru-RU" sz="3200" dirty="0" smtClean="0">
                <a:solidFill>
                  <a:srgbClr val="7030A0"/>
                </a:solidFill>
                <a:ea typeface="+mn-ea"/>
                <a:cs typeface="+mn-cs"/>
              </a:rPr>
              <a:t/>
            </a:r>
            <a:br>
              <a:rPr lang="ru-RU" sz="3200" dirty="0" smtClean="0">
                <a:solidFill>
                  <a:srgbClr val="7030A0"/>
                </a:solidFill>
                <a:ea typeface="+mn-ea"/>
                <a:cs typeface="+mn-cs"/>
              </a:rPr>
            </a:br>
            <a:r>
              <a:rPr lang="ru-RU" sz="3200" dirty="0">
                <a:solidFill>
                  <a:srgbClr val="7030A0"/>
                </a:solidFill>
                <a:ea typeface="+mn-ea"/>
                <a:cs typeface="+mn-cs"/>
              </a:rPr>
              <a:t/>
            </a:r>
            <a:br>
              <a:rPr lang="ru-RU" sz="3200" dirty="0">
                <a:solidFill>
                  <a:srgbClr val="7030A0"/>
                </a:solidFill>
                <a:ea typeface="+mn-ea"/>
                <a:cs typeface="+mn-cs"/>
              </a:rPr>
            </a:br>
            <a:r>
              <a:rPr lang="ru-RU" sz="3200" b="1" dirty="0">
                <a:solidFill>
                  <a:srgbClr val="0070C0"/>
                </a:solidFill>
                <a:ea typeface="+mn-ea"/>
                <a:cs typeface="+mn-cs"/>
              </a:rPr>
              <a:t>Статья 59. Итоговая аттестация</a:t>
            </a:r>
            <a:r>
              <a:rPr lang="ru-RU" sz="3100" dirty="0">
                <a:solidFill>
                  <a:srgbClr val="7030A0"/>
                </a:solidFill>
              </a:rPr>
              <a:t/>
            </a:r>
            <a:br>
              <a:rPr lang="ru-RU" sz="3100" dirty="0">
                <a:solidFill>
                  <a:srgbClr val="7030A0"/>
                </a:solidFill>
              </a:rPr>
            </a:br>
            <a:r>
              <a:rPr lang="ru-RU" sz="3200" dirty="0">
                <a:solidFill>
                  <a:srgbClr val="7030A0"/>
                </a:solidFill>
                <a:ea typeface="+mn-ea"/>
                <a:cs typeface="+mn-cs"/>
              </a:rPr>
              <a:t/>
            </a:r>
            <a:br>
              <a:rPr lang="ru-RU" sz="3200" dirty="0">
                <a:solidFill>
                  <a:srgbClr val="7030A0"/>
                </a:solidFill>
                <a:ea typeface="+mn-ea"/>
                <a:cs typeface="+mn-cs"/>
              </a:rPr>
            </a:br>
            <a:endParaRPr lang="ru-RU" dirty="0"/>
          </a:p>
        </p:txBody>
      </p:sp>
      <p:sp>
        <p:nvSpPr>
          <p:cNvPr id="3" name="Объект 2"/>
          <p:cNvSpPr>
            <a:spLocks noGrp="1"/>
          </p:cNvSpPr>
          <p:nvPr>
            <p:ph idx="1"/>
          </p:nvPr>
        </p:nvSpPr>
        <p:spPr>
          <a:xfrm>
            <a:off x="442686" y="1703625"/>
            <a:ext cx="8229600" cy="4785395"/>
          </a:xfrm>
        </p:spPr>
        <p:txBody>
          <a:bodyPr>
            <a:normAutofit fontScale="85000" lnSpcReduction="10000"/>
          </a:bodyPr>
          <a:lstStyle/>
          <a:p>
            <a:pPr marL="0" indent="0" algn="just">
              <a:buNone/>
            </a:pPr>
            <a:r>
              <a:rPr lang="ru-RU" b="1" dirty="0"/>
              <a:t> </a:t>
            </a:r>
            <a:r>
              <a:rPr lang="ru-RU" b="1" dirty="0" smtClean="0"/>
              <a:t>    </a:t>
            </a:r>
            <a:r>
              <a:rPr lang="ru-RU" dirty="0"/>
              <a:t> </a:t>
            </a:r>
            <a:r>
              <a:rPr lang="ru-RU" sz="2400" dirty="0">
                <a:solidFill>
                  <a:srgbClr val="7030A0"/>
                </a:solidFill>
              </a:rPr>
              <a:t>13.</a:t>
            </a:r>
            <a:r>
              <a:rPr lang="ru-RU" sz="2400" dirty="0"/>
              <a:t> </a:t>
            </a:r>
            <a:r>
              <a:rPr lang="ru-RU" sz="2400" dirty="0">
                <a:solidFill>
                  <a:srgbClr val="7030A0"/>
                </a:solidFill>
              </a:rPr>
              <a:t>Государственная итоговая аттестация по образовательным программам среднего общего образования проводится в форме единого государственного экзамена (далее - единый государственный экзамен), а </a:t>
            </a:r>
            <a:r>
              <a:rPr lang="ru-RU" sz="2400" dirty="0" smtClean="0">
                <a:solidFill>
                  <a:srgbClr val="7030A0"/>
                </a:solidFill>
              </a:rPr>
              <a:t>также </a:t>
            </a:r>
            <a:r>
              <a:rPr lang="ru-RU" sz="2400" dirty="0">
                <a:solidFill>
                  <a:srgbClr val="7030A0"/>
                </a:solidFill>
              </a:rPr>
              <a:t>в иных формах, которые могут устанавливаться</a:t>
            </a:r>
            <a:r>
              <a:rPr lang="ru-RU" sz="2400" dirty="0" smtClean="0"/>
              <a:t>:</a:t>
            </a:r>
          </a:p>
          <a:p>
            <a:pPr marL="0" indent="0" algn="just">
              <a:buNone/>
            </a:pPr>
            <a:r>
              <a:rPr lang="ru-RU" sz="2400" b="1" dirty="0">
                <a:solidFill>
                  <a:srgbClr val="C00000"/>
                </a:solidFill>
              </a:rPr>
              <a:t>2) для обучающихся по образовательным программам основного общего и среднего общего образования, изучавших родной язык из числа языков народов Российской Федерации и литературу народов России на родном языке из числа языков народов Российской Федерации и выбравших экзамен по родному языку из числа языков народов Российской Федерации и литературе народов </a:t>
            </a:r>
            <a:r>
              <a:rPr lang="ru-RU" sz="2400" b="1" dirty="0" smtClean="0">
                <a:solidFill>
                  <a:srgbClr val="C00000"/>
                </a:solidFill>
              </a:rPr>
              <a:t>России, </a:t>
            </a:r>
            <a:r>
              <a:rPr lang="ru-RU" sz="2400" b="1" dirty="0">
                <a:solidFill>
                  <a:srgbClr val="C00000"/>
                </a:solidFill>
              </a:rPr>
              <a:t>на родном языке из числа языков народов Российской Федерации для прохождения государственной итоговой аттестации, органами исполнительной власти субъектов Российской Федерации, осуществляющими государственное управление в сфере образования, в порядке, установленном указанными органами исполнительной власти субъектов Российской Федерации.</a:t>
            </a:r>
          </a:p>
        </p:txBody>
      </p:sp>
    </p:spTree>
    <p:extLst>
      <p:ext uri="{BB962C8B-B14F-4D97-AF65-F5344CB8AC3E}">
        <p14:creationId xmlns:p14="http://schemas.microsoft.com/office/powerpoint/2010/main" val="14866491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smtClean="0">
                <a:solidFill>
                  <a:srgbClr val="7030A0"/>
                </a:solidFill>
              </a:rPr>
              <a:t/>
            </a:r>
            <a:br>
              <a:rPr lang="ru-RU" sz="3600" b="1" dirty="0" smtClean="0">
                <a:solidFill>
                  <a:srgbClr val="7030A0"/>
                </a:solidFill>
              </a:rPr>
            </a:br>
            <a:r>
              <a:rPr lang="ru-RU" sz="3600" b="1" dirty="0" smtClean="0">
                <a:solidFill>
                  <a:srgbClr val="0070C0"/>
                </a:solidFill>
              </a:rPr>
              <a:t>Закон РТ </a:t>
            </a:r>
            <a:r>
              <a:rPr lang="ru-RU" sz="3600" b="1" dirty="0">
                <a:solidFill>
                  <a:srgbClr val="0070C0"/>
                </a:solidFill>
              </a:rPr>
              <a:t>« Об образовании» </a:t>
            </a:r>
            <a:r>
              <a:rPr lang="ru-RU" sz="3600" b="1" dirty="0" smtClean="0">
                <a:solidFill>
                  <a:srgbClr val="0070C0"/>
                </a:solidFill>
              </a:rPr>
              <a:t> (22.07.2013 </a:t>
            </a:r>
            <a:r>
              <a:rPr lang="ru-RU" sz="3600" b="1" dirty="0">
                <a:solidFill>
                  <a:srgbClr val="0070C0"/>
                </a:solidFill>
              </a:rPr>
              <a:t>г.) </a:t>
            </a:r>
            <a:r>
              <a:rPr lang="ru-RU" sz="3600" dirty="0">
                <a:solidFill>
                  <a:srgbClr val="0070C0"/>
                </a:solidFill>
              </a:rPr>
              <a:t/>
            </a:r>
            <a:br>
              <a:rPr lang="ru-RU" sz="3600" dirty="0">
                <a:solidFill>
                  <a:srgbClr val="0070C0"/>
                </a:solidFill>
              </a:rPr>
            </a:br>
            <a:endParaRPr lang="ru-RU" sz="3600" dirty="0">
              <a:solidFill>
                <a:srgbClr val="0070C0"/>
              </a:solidFill>
            </a:endParaRPr>
          </a:p>
        </p:txBody>
      </p:sp>
      <p:sp>
        <p:nvSpPr>
          <p:cNvPr id="3" name="Объект 2"/>
          <p:cNvSpPr>
            <a:spLocks noGrp="1"/>
          </p:cNvSpPr>
          <p:nvPr>
            <p:ph idx="1"/>
          </p:nvPr>
        </p:nvSpPr>
        <p:spPr>
          <a:xfrm>
            <a:off x="395536" y="1700808"/>
            <a:ext cx="8229600" cy="4896544"/>
          </a:xfrm>
        </p:spPr>
        <p:txBody>
          <a:bodyPr>
            <a:normAutofit lnSpcReduction="10000"/>
          </a:bodyPr>
          <a:lstStyle/>
          <a:p>
            <a:pPr marL="0" indent="0">
              <a:buNone/>
            </a:pPr>
            <a:r>
              <a:rPr lang="ru-RU" b="1" dirty="0" smtClean="0"/>
              <a:t>    </a:t>
            </a:r>
            <a:r>
              <a:rPr lang="ru-RU" sz="2800" b="1" dirty="0" smtClean="0">
                <a:solidFill>
                  <a:srgbClr val="7030A0"/>
                </a:solidFill>
              </a:rPr>
              <a:t>Статья 8. Языки образования</a:t>
            </a:r>
          </a:p>
          <a:p>
            <a:pPr marL="0" indent="0" algn="just">
              <a:buNone/>
            </a:pPr>
            <a:r>
              <a:rPr lang="ru-RU" sz="2400" dirty="0" smtClean="0">
                <a:solidFill>
                  <a:srgbClr val="7030A0"/>
                </a:solidFill>
              </a:rPr>
              <a:t>1.Граждане в Республике Татарстан имеют право на получение дошкольного, начального общего, основного общего и среднего общего образования на родном языке из числа народов РФ, а также право на изучение родного языка из числа языков народов РФ в пределах возможностей, предоставляемых системой образования, в порядке, установленном законодательством об образовании.</a:t>
            </a:r>
          </a:p>
          <a:p>
            <a:pPr marL="0" indent="0" algn="just">
              <a:buNone/>
            </a:pPr>
            <a:r>
              <a:rPr lang="ru-RU" sz="2400" dirty="0" smtClean="0">
                <a:solidFill>
                  <a:srgbClr val="7030A0"/>
                </a:solidFill>
              </a:rPr>
              <a:t>2. В государственных и муниципальных образовательных  организациях, расположенных на территории РТ, преподается и изучается татарский язык в соответствии с Законом РТ от 8.07.1992 г. № 1560-</a:t>
            </a:r>
            <a:r>
              <a:rPr lang="en-US" sz="2400" dirty="0" smtClean="0">
                <a:solidFill>
                  <a:srgbClr val="7030A0"/>
                </a:solidFill>
              </a:rPr>
              <a:t>XII</a:t>
            </a:r>
            <a:r>
              <a:rPr lang="ru-RU" sz="2400" dirty="0" smtClean="0">
                <a:solidFill>
                  <a:srgbClr val="7030A0"/>
                </a:solidFill>
              </a:rPr>
              <a:t> « О государственных языках РТ и других языках в РТ»</a:t>
            </a:r>
            <a:endParaRPr lang="ru-RU" sz="2400" dirty="0">
              <a:solidFill>
                <a:srgbClr val="7030A0"/>
              </a:solidFill>
            </a:endParaRPr>
          </a:p>
        </p:txBody>
      </p:sp>
    </p:spTree>
    <p:extLst>
      <p:ext uri="{BB962C8B-B14F-4D97-AF65-F5344CB8AC3E}">
        <p14:creationId xmlns:p14="http://schemas.microsoft.com/office/powerpoint/2010/main" val="381270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smtClean="0">
                <a:solidFill>
                  <a:srgbClr val="7030A0"/>
                </a:solidFill>
              </a:rPr>
              <a:t/>
            </a:r>
            <a:br>
              <a:rPr lang="ru-RU" sz="3600" b="1" dirty="0" smtClean="0">
                <a:solidFill>
                  <a:srgbClr val="7030A0"/>
                </a:solidFill>
              </a:rPr>
            </a:br>
            <a:r>
              <a:rPr lang="ru-RU" sz="3600" b="1" dirty="0" smtClean="0">
                <a:solidFill>
                  <a:srgbClr val="0070C0"/>
                </a:solidFill>
              </a:rPr>
              <a:t>Закон РТ </a:t>
            </a:r>
            <a:r>
              <a:rPr lang="ru-RU" sz="3600" b="1" dirty="0">
                <a:solidFill>
                  <a:srgbClr val="0070C0"/>
                </a:solidFill>
              </a:rPr>
              <a:t>« Об образовании» </a:t>
            </a:r>
            <a:r>
              <a:rPr lang="ru-RU" sz="3600" b="1" dirty="0" smtClean="0">
                <a:solidFill>
                  <a:srgbClr val="0070C0"/>
                </a:solidFill>
              </a:rPr>
              <a:t> (22.07.2013 </a:t>
            </a:r>
            <a:r>
              <a:rPr lang="ru-RU" sz="3600" b="1" dirty="0">
                <a:solidFill>
                  <a:srgbClr val="0070C0"/>
                </a:solidFill>
              </a:rPr>
              <a:t>г.) </a:t>
            </a:r>
            <a:r>
              <a:rPr lang="ru-RU" sz="3600" dirty="0">
                <a:solidFill>
                  <a:srgbClr val="0070C0"/>
                </a:solidFill>
              </a:rPr>
              <a:t/>
            </a:r>
            <a:br>
              <a:rPr lang="ru-RU" sz="3600" dirty="0">
                <a:solidFill>
                  <a:srgbClr val="0070C0"/>
                </a:solidFill>
              </a:rPr>
            </a:br>
            <a:endParaRPr lang="ru-RU" sz="3600" dirty="0">
              <a:solidFill>
                <a:srgbClr val="0070C0"/>
              </a:solidFill>
            </a:endParaRPr>
          </a:p>
        </p:txBody>
      </p:sp>
      <p:sp>
        <p:nvSpPr>
          <p:cNvPr id="3" name="Объект 2"/>
          <p:cNvSpPr>
            <a:spLocks noGrp="1"/>
          </p:cNvSpPr>
          <p:nvPr>
            <p:ph idx="1"/>
          </p:nvPr>
        </p:nvSpPr>
        <p:spPr>
          <a:xfrm>
            <a:off x="467544" y="1700808"/>
            <a:ext cx="8229600" cy="4896544"/>
          </a:xfrm>
        </p:spPr>
        <p:txBody>
          <a:bodyPr>
            <a:normAutofit lnSpcReduction="10000"/>
          </a:bodyPr>
          <a:lstStyle/>
          <a:p>
            <a:pPr marL="0" indent="0">
              <a:buNone/>
            </a:pPr>
            <a:r>
              <a:rPr lang="ru-RU" b="1" dirty="0" smtClean="0"/>
              <a:t>    </a:t>
            </a:r>
            <a:r>
              <a:rPr lang="ru-RU" sz="2800" b="1" dirty="0" smtClean="0">
                <a:solidFill>
                  <a:srgbClr val="7030A0"/>
                </a:solidFill>
              </a:rPr>
              <a:t>Статья 8. Языки образования</a:t>
            </a:r>
          </a:p>
          <a:p>
            <a:pPr marL="0" indent="0" algn="just">
              <a:buNone/>
            </a:pPr>
            <a:r>
              <a:rPr lang="ru-RU" sz="2400" dirty="0" smtClean="0">
                <a:solidFill>
                  <a:srgbClr val="7030A0"/>
                </a:solidFill>
              </a:rPr>
              <a:t>3. Татарский и русский языки  как государственные языки РТ изучаются в равных объемах в рамках федеральных государственных образовательных стандартов  соответствующего уровня общего образования. …</a:t>
            </a:r>
          </a:p>
          <a:p>
            <a:pPr marL="0" indent="0" algn="just">
              <a:buNone/>
            </a:pPr>
            <a:r>
              <a:rPr lang="ru-RU" sz="2400" dirty="0" smtClean="0">
                <a:solidFill>
                  <a:srgbClr val="7030A0"/>
                </a:solidFill>
              </a:rPr>
              <a:t>4. Татарский и русский языки в образовательных организациях профессионального образования изучаются в рамках ФГОС соответствующих направлений подготовки кадров.</a:t>
            </a:r>
          </a:p>
          <a:p>
            <a:pPr marL="0" indent="0" algn="just">
              <a:buNone/>
            </a:pPr>
            <a:r>
              <a:rPr lang="ru-RU" sz="2400" dirty="0" smtClean="0">
                <a:solidFill>
                  <a:srgbClr val="7030A0"/>
                </a:solidFill>
              </a:rPr>
              <a:t>5. В образовательных организациях среднего профессионального и высшего профессионального образования РТ программы профессионального образования могут реализовываться на татарском языке</a:t>
            </a:r>
            <a:r>
              <a:rPr lang="ru-RU" sz="2400" dirty="0" smtClean="0"/>
              <a:t>.</a:t>
            </a:r>
          </a:p>
        </p:txBody>
      </p:sp>
    </p:spTree>
    <p:extLst>
      <p:ext uri="{BB962C8B-B14F-4D97-AF65-F5344CB8AC3E}">
        <p14:creationId xmlns:p14="http://schemas.microsoft.com/office/powerpoint/2010/main" val="16318167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smtClean="0">
                <a:solidFill>
                  <a:srgbClr val="7030A0"/>
                </a:solidFill>
              </a:rPr>
              <a:t/>
            </a:r>
            <a:br>
              <a:rPr lang="ru-RU" sz="3600" b="1" dirty="0" smtClean="0">
                <a:solidFill>
                  <a:srgbClr val="7030A0"/>
                </a:solidFill>
              </a:rPr>
            </a:br>
            <a:r>
              <a:rPr lang="ru-RU" sz="3600" b="1" dirty="0" smtClean="0">
                <a:solidFill>
                  <a:srgbClr val="0070C0"/>
                </a:solidFill>
              </a:rPr>
              <a:t>Закон РТ </a:t>
            </a:r>
            <a:r>
              <a:rPr lang="ru-RU" sz="3600" b="1" dirty="0">
                <a:solidFill>
                  <a:srgbClr val="0070C0"/>
                </a:solidFill>
              </a:rPr>
              <a:t>« Об образовании» </a:t>
            </a:r>
            <a:r>
              <a:rPr lang="ru-RU" sz="3600" b="1" dirty="0" smtClean="0">
                <a:solidFill>
                  <a:srgbClr val="0070C0"/>
                </a:solidFill>
              </a:rPr>
              <a:t> (22.07.2013 </a:t>
            </a:r>
            <a:r>
              <a:rPr lang="ru-RU" sz="3600" b="1" dirty="0">
                <a:solidFill>
                  <a:srgbClr val="0070C0"/>
                </a:solidFill>
              </a:rPr>
              <a:t>г.) </a:t>
            </a:r>
            <a:r>
              <a:rPr lang="ru-RU" sz="3600" dirty="0"/>
              <a:t/>
            </a:r>
            <a:br>
              <a:rPr lang="ru-RU" sz="3600" dirty="0"/>
            </a:br>
            <a:endParaRPr lang="ru-RU" sz="3600" dirty="0">
              <a:solidFill>
                <a:schemeClr val="accent1"/>
              </a:solidFill>
            </a:endParaRPr>
          </a:p>
        </p:txBody>
      </p:sp>
      <p:sp>
        <p:nvSpPr>
          <p:cNvPr id="3" name="Объект 2"/>
          <p:cNvSpPr>
            <a:spLocks noGrp="1"/>
          </p:cNvSpPr>
          <p:nvPr>
            <p:ph idx="1"/>
          </p:nvPr>
        </p:nvSpPr>
        <p:spPr>
          <a:xfrm>
            <a:off x="467544" y="1844824"/>
            <a:ext cx="8229600" cy="4896544"/>
          </a:xfrm>
        </p:spPr>
        <p:txBody>
          <a:bodyPr>
            <a:normAutofit/>
          </a:bodyPr>
          <a:lstStyle/>
          <a:p>
            <a:pPr marL="0" indent="0">
              <a:buNone/>
            </a:pPr>
            <a:r>
              <a:rPr lang="ru-RU" b="1" dirty="0" smtClean="0"/>
              <a:t>    </a:t>
            </a:r>
            <a:r>
              <a:rPr lang="ru-RU" sz="2800" b="1" dirty="0" smtClean="0">
                <a:solidFill>
                  <a:srgbClr val="7030A0"/>
                </a:solidFill>
              </a:rPr>
              <a:t>Статья 8. Языки образования</a:t>
            </a:r>
          </a:p>
          <a:p>
            <a:pPr marL="0" indent="0" algn="just">
              <a:buNone/>
            </a:pPr>
            <a:r>
              <a:rPr lang="ru-RU" sz="2800" dirty="0" smtClean="0">
                <a:solidFill>
                  <a:srgbClr val="7030A0"/>
                </a:solidFill>
              </a:rPr>
              <a:t>6. Кабинет Министров РТ в соответствии с законодательством РФ, Конституцией РТ, </a:t>
            </a:r>
            <a:r>
              <a:rPr lang="ru-RU" sz="2800" dirty="0">
                <a:solidFill>
                  <a:srgbClr val="7030A0"/>
                </a:solidFill>
              </a:rPr>
              <a:t> </a:t>
            </a:r>
            <a:r>
              <a:rPr lang="ru-RU" sz="2800" dirty="0" smtClean="0">
                <a:solidFill>
                  <a:srgbClr val="7030A0"/>
                </a:solidFill>
              </a:rPr>
              <a:t> международными соглашениями и соглашениями с субъектами РФ оказывает содействие в получении необходимого образования на родном языке татарам, проживающим за пределами РТ</a:t>
            </a:r>
            <a:r>
              <a:rPr lang="ru-RU" sz="2800" dirty="0" smtClean="0"/>
              <a:t>.</a:t>
            </a:r>
          </a:p>
        </p:txBody>
      </p:sp>
    </p:spTree>
    <p:extLst>
      <p:ext uri="{BB962C8B-B14F-4D97-AF65-F5344CB8AC3E}">
        <p14:creationId xmlns:p14="http://schemas.microsoft.com/office/powerpoint/2010/main" val="2480699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82154"/>
          </a:xfrm>
          <a:noFill/>
        </p:spPr>
        <p:txBody>
          <a:bodyPr>
            <a:normAutofit fontScale="90000"/>
          </a:bodyPr>
          <a:lstStyle/>
          <a:p>
            <a:r>
              <a:rPr lang="tt-RU" dirty="0" smtClean="0">
                <a:solidFill>
                  <a:srgbClr val="0070C0"/>
                </a:solidFill>
              </a:rPr>
              <a:t/>
            </a:r>
            <a:br>
              <a:rPr lang="tt-RU" dirty="0" smtClean="0">
                <a:solidFill>
                  <a:srgbClr val="0070C0"/>
                </a:solidFill>
              </a:rPr>
            </a:br>
            <a:r>
              <a:rPr lang="ru-RU" sz="4000" b="1" dirty="0" err="1">
                <a:solidFill>
                  <a:srgbClr val="0070C0"/>
                </a:solidFill>
              </a:rPr>
              <a:t>Г</a:t>
            </a:r>
            <a:r>
              <a:rPr lang="ru-RU" sz="4000" b="1" dirty="0" err="1" smtClean="0">
                <a:solidFill>
                  <a:srgbClr val="0070C0"/>
                </a:solidFill>
              </a:rPr>
              <a:t>омуми</a:t>
            </a:r>
            <a:r>
              <a:rPr lang="ru-RU" sz="4000" b="1" dirty="0" smtClean="0">
                <a:solidFill>
                  <a:srgbClr val="0070C0"/>
                </a:solidFill>
              </a:rPr>
              <a:t> </a:t>
            </a:r>
            <a:r>
              <a:rPr lang="ru-RU" sz="4000" b="1" dirty="0" err="1">
                <a:solidFill>
                  <a:srgbClr val="0070C0"/>
                </a:solidFill>
              </a:rPr>
              <a:t>белем</a:t>
            </a:r>
            <a:r>
              <a:rPr lang="ru-RU" sz="4000" b="1" dirty="0">
                <a:solidFill>
                  <a:srgbClr val="0070C0"/>
                </a:solidFill>
              </a:rPr>
              <a:t> </a:t>
            </a:r>
            <a:r>
              <a:rPr lang="ru-RU" sz="4000" b="1" dirty="0" err="1">
                <a:solidFill>
                  <a:srgbClr val="0070C0"/>
                </a:solidFill>
              </a:rPr>
              <a:t>бирүнең</a:t>
            </a:r>
            <a:r>
              <a:rPr lang="ru-RU" sz="4000" b="1" dirty="0">
                <a:solidFill>
                  <a:srgbClr val="0070C0"/>
                </a:solidFill>
              </a:rPr>
              <a:t> </a:t>
            </a:r>
            <a:r>
              <a:rPr lang="ru-RU" sz="4000" b="1" dirty="0" err="1" smtClean="0">
                <a:solidFill>
                  <a:srgbClr val="0070C0"/>
                </a:solidFill>
              </a:rPr>
              <a:t>үрнәк</a:t>
            </a:r>
            <a:r>
              <a:rPr lang="ru-RU" sz="4000" b="1" dirty="0" smtClean="0">
                <a:solidFill>
                  <a:srgbClr val="0070C0"/>
                </a:solidFill>
              </a:rPr>
              <a:t> </a:t>
            </a:r>
            <a:r>
              <a:rPr lang="ru-RU" sz="4000" b="1" dirty="0" err="1" smtClean="0">
                <a:solidFill>
                  <a:srgbClr val="0070C0"/>
                </a:solidFill>
              </a:rPr>
              <a:t>программалары</a:t>
            </a:r>
            <a:r>
              <a:rPr lang="tt-RU" sz="3600" b="1" dirty="0" smtClean="0">
                <a:solidFill>
                  <a:srgbClr val="0070C0"/>
                </a:solidFill>
              </a:rPr>
              <a:t/>
            </a:r>
            <a:br>
              <a:rPr lang="tt-RU" sz="3600" b="1" dirty="0" smtClean="0">
                <a:solidFill>
                  <a:srgbClr val="0070C0"/>
                </a:solidFill>
              </a:rPr>
            </a:br>
            <a:endParaRPr lang="ru-RU" b="1" dirty="0">
              <a:solidFill>
                <a:srgbClr val="002060"/>
              </a:solidFill>
            </a:endParaRPr>
          </a:p>
        </p:txBody>
      </p:sp>
      <p:sp>
        <p:nvSpPr>
          <p:cNvPr id="3" name="Объект 2"/>
          <p:cNvSpPr>
            <a:spLocks noGrp="1"/>
          </p:cNvSpPr>
          <p:nvPr>
            <p:ph idx="1"/>
          </p:nvPr>
        </p:nvSpPr>
        <p:spPr>
          <a:xfrm>
            <a:off x="467544" y="1916832"/>
            <a:ext cx="8229600" cy="4525963"/>
          </a:xfrm>
        </p:spPr>
        <p:txBody>
          <a:bodyPr>
            <a:normAutofit lnSpcReduction="10000"/>
          </a:bodyPr>
          <a:lstStyle/>
          <a:p>
            <a:pPr algn="ctr"/>
            <a:r>
              <a:rPr lang="tt-RU" sz="2800" dirty="0">
                <a:solidFill>
                  <a:srgbClr val="FF0000"/>
                </a:solidFill>
              </a:rPr>
              <a:t>Реестр примерных основных общеобразовательных программ</a:t>
            </a:r>
            <a:r>
              <a:rPr lang="ru-RU" sz="2800" dirty="0">
                <a:solidFill>
                  <a:srgbClr val="FF0000"/>
                </a:solidFill>
              </a:rPr>
              <a:t> </a:t>
            </a:r>
          </a:p>
          <a:p>
            <a:pPr marL="0" indent="0" algn="ctr">
              <a:buNone/>
            </a:pPr>
            <a:r>
              <a:rPr lang="ru-RU" sz="2800" dirty="0">
                <a:solidFill>
                  <a:srgbClr val="7030A0"/>
                </a:solidFill>
              </a:rPr>
              <a:t>	</a:t>
            </a:r>
            <a:r>
              <a:rPr lang="ru-RU" sz="2800" dirty="0">
                <a:solidFill>
                  <a:srgbClr val="FF0000"/>
                </a:solidFill>
              </a:rPr>
              <a:t>(</a:t>
            </a:r>
            <a:r>
              <a:rPr lang="en-US" sz="2800" dirty="0">
                <a:solidFill>
                  <a:srgbClr val="FF0000"/>
                </a:solidFill>
              </a:rPr>
              <a:t>https://fgosreestr.ru/</a:t>
            </a:r>
            <a:r>
              <a:rPr lang="ru-RU" sz="2800" dirty="0">
                <a:solidFill>
                  <a:srgbClr val="FF0000"/>
                </a:solidFill>
              </a:rPr>
              <a:t>)</a:t>
            </a:r>
          </a:p>
          <a:p>
            <a:pPr marL="0" indent="0">
              <a:buNone/>
            </a:pPr>
            <a:r>
              <a:rPr lang="tt-RU" dirty="0" smtClean="0">
                <a:solidFill>
                  <a:srgbClr val="7030A0"/>
                </a:solidFill>
              </a:rPr>
              <a:t>-</a:t>
            </a:r>
            <a:r>
              <a:rPr lang="tt-RU" sz="2800" dirty="0" smtClean="0">
                <a:solidFill>
                  <a:srgbClr val="7030A0"/>
                </a:solidFill>
              </a:rPr>
              <a:t>Примерная основная образовательная программа начального общего образования </a:t>
            </a:r>
            <a:r>
              <a:rPr lang="tt-RU" sz="2400" dirty="0">
                <a:solidFill>
                  <a:srgbClr val="7030A0"/>
                </a:solidFill>
              </a:rPr>
              <a:t>(</a:t>
            </a:r>
            <a:r>
              <a:rPr lang="ru-RU" sz="2000" dirty="0" smtClean="0">
                <a:solidFill>
                  <a:srgbClr val="0070C0"/>
                </a:solidFill>
              </a:rPr>
              <a:t>одобрена решением федерального учебно-методического объединения по общему образованию, протокол 1/22 от 18.03.2022 г.)</a:t>
            </a:r>
          </a:p>
          <a:p>
            <a:pPr marL="0" indent="0">
              <a:buNone/>
            </a:pPr>
            <a:r>
              <a:rPr lang="ru-RU" sz="2000" dirty="0" smtClean="0">
                <a:solidFill>
                  <a:srgbClr val="7030A0"/>
                </a:solidFill>
              </a:rPr>
              <a:t>-</a:t>
            </a:r>
            <a:r>
              <a:rPr lang="tt-RU" sz="2800" dirty="0">
                <a:solidFill>
                  <a:srgbClr val="7030A0"/>
                </a:solidFill>
              </a:rPr>
              <a:t> Примерная основная образовательная программа </a:t>
            </a:r>
            <a:r>
              <a:rPr lang="tt-RU" sz="2800" dirty="0" smtClean="0">
                <a:solidFill>
                  <a:srgbClr val="7030A0"/>
                </a:solidFill>
              </a:rPr>
              <a:t>основного </a:t>
            </a:r>
            <a:r>
              <a:rPr lang="tt-RU" sz="2800" dirty="0">
                <a:solidFill>
                  <a:srgbClr val="7030A0"/>
                </a:solidFill>
              </a:rPr>
              <a:t>общего образования </a:t>
            </a:r>
            <a:r>
              <a:rPr lang="tt-RU" sz="2400" dirty="0">
                <a:solidFill>
                  <a:srgbClr val="0070C0"/>
                </a:solidFill>
              </a:rPr>
              <a:t>(</a:t>
            </a:r>
            <a:r>
              <a:rPr lang="ru-RU" sz="2000" dirty="0">
                <a:solidFill>
                  <a:srgbClr val="0070C0"/>
                </a:solidFill>
              </a:rPr>
              <a:t>одобрена решением федерального учебно-методического объединения по общему образованию, протокол 1/22 от 18.03.2022 </a:t>
            </a:r>
            <a:r>
              <a:rPr lang="ru-RU" sz="2000" dirty="0" smtClean="0">
                <a:solidFill>
                  <a:srgbClr val="0070C0"/>
                </a:solidFill>
              </a:rPr>
              <a:t>г.)</a:t>
            </a:r>
            <a:endParaRPr lang="ru-RU" sz="2000" dirty="0">
              <a:solidFill>
                <a:srgbClr val="0070C0"/>
              </a:solidFill>
            </a:endParaRPr>
          </a:p>
          <a:p>
            <a:pPr marL="0" indent="0">
              <a:buNone/>
            </a:pPr>
            <a:endParaRPr lang="ru-RU" sz="2000" dirty="0" smtClean="0">
              <a:solidFill>
                <a:srgbClr val="7030A0"/>
              </a:solidFill>
            </a:endParaRPr>
          </a:p>
          <a:p>
            <a:pPr marL="0" indent="0">
              <a:buNone/>
            </a:pPr>
            <a:endParaRPr lang="ru-RU" dirty="0">
              <a:solidFill>
                <a:srgbClr val="7030A0"/>
              </a:solidFill>
            </a:endParaRPr>
          </a:p>
        </p:txBody>
      </p:sp>
    </p:spTree>
    <p:extLst>
      <p:ext uri="{BB962C8B-B14F-4D97-AF65-F5344CB8AC3E}">
        <p14:creationId xmlns:p14="http://schemas.microsoft.com/office/powerpoint/2010/main" val="3263158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82154"/>
          </a:xfrm>
          <a:noFill/>
        </p:spPr>
        <p:txBody>
          <a:bodyPr>
            <a:normAutofit fontScale="90000"/>
          </a:bodyPr>
          <a:lstStyle/>
          <a:p>
            <a:r>
              <a:rPr lang="tt-RU" dirty="0" smtClean="0">
                <a:solidFill>
                  <a:srgbClr val="0070C0"/>
                </a:solidFill>
              </a:rPr>
              <a:t/>
            </a:r>
            <a:br>
              <a:rPr lang="tt-RU" dirty="0" smtClean="0">
                <a:solidFill>
                  <a:srgbClr val="0070C0"/>
                </a:solidFill>
              </a:rPr>
            </a:br>
            <a:r>
              <a:rPr lang="ru-RU" sz="3600" b="1" dirty="0" err="1" smtClean="0">
                <a:solidFill>
                  <a:srgbClr val="0070C0"/>
                </a:solidFill>
              </a:rPr>
              <a:t>Предметларны</a:t>
            </a:r>
            <a:r>
              <a:rPr lang="ru-RU" sz="3600" b="1" dirty="0" smtClean="0">
                <a:solidFill>
                  <a:srgbClr val="0070C0"/>
                </a:solidFill>
              </a:rPr>
              <a:t> (курс, </a:t>
            </a:r>
            <a:r>
              <a:rPr lang="ru-RU" sz="3600" b="1" dirty="0" err="1" smtClean="0">
                <a:solidFill>
                  <a:srgbClr val="0070C0"/>
                </a:solidFill>
              </a:rPr>
              <a:t>дисциплина,модуль</a:t>
            </a:r>
            <a:r>
              <a:rPr lang="ru-RU" sz="3600" b="1" dirty="0" smtClean="0">
                <a:solidFill>
                  <a:srgbClr val="0070C0"/>
                </a:solidFill>
              </a:rPr>
              <a:t>) </a:t>
            </a:r>
            <a:r>
              <a:rPr lang="ru-RU" sz="3600" b="1" dirty="0" err="1" smtClean="0">
                <a:solidFill>
                  <a:srgbClr val="0070C0"/>
                </a:solidFill>
              </a:rPr>
              <a:t>укыту</a:t>
            </a:r>
            <a:r>
              <a:rPr lang="ru-RU" sz="3600" b="1" dirty="0" smtClean="0">
                <a:solidFill>
                  <a:srgbClr val="0070C0"/>
                </a:solidFill>
              </a:rPr>
              <a:t> </a:t>
            </a:r>
            <a:r>
              <a:rPr lang="ru-RU" sz="3600" b="1" dirty="0" err="1" smtClean="0">
                <a:solidFill>
                  <a:srgbClr val="0070C0"/>
                </a:solidFill>
              </a:rPr>
              <a:t>программалары</a:t>
            </a:r>
            <a:r>
              <a:rPr lang="tt-RU" sz="3600" b="1" dirty="0" smtClean="0">
                <a:solidFill>
                  <a:srgbClr val="0070C0"/>
                </a:solidFill>
              </a:rPr>
              <a:t/>
            </a:r>
            <a:br>
              <a:rPr lang="tt-RU" sz="3600" b="1" dirty="0" smtClean="0">
                <a:solidFill>
                  <a:srgbClr val="0070C0"/>
                </a:solidFill>
              </a:rPr>
            </a:br>
            <a:endParaRPr lang="ru-RU" sz="3600" b="1" dirty="0">
              <a:solidFill>
                <a:srgbClr val="002060"/>
              </a:solidFill>
            </a:endParaRPr>
          </a:p>
        </p:txBody>
      </p:sp>
      <p:sp>
        <p:nvSpPr>
          <p:cNvPr id="3" name="Объект 2"/>
          <p:cNvSpPr>
            <a:spLocks noGrp="1"/>
          </p:cNvSpPr>
          <p:nvPr>
            <p:ph idx="1"/>
          </p:nvPr>
        </p:nvSpPr>
        <p:spPr>
          <a:xfrm>
            <a:off x="467544" y="1916832"/>
            <a:ext cx="8229600" cy="4525963"/>
          </a:xfrm>
        </p:spPr>
        <p:txBody>
          <a:bodyPr>
            <a:normAutofit fontScale="70000" lnSpcReduction="20000"/>
          </a:bodyPr>
          <a:lstStyle/>
          <a:p>
            <a:pPr algn="ctr"/>
            <a:r>
              <a:rPr lang="tt-RU" sz="3600" dirty="0">
                <a:solidFill>
                  <a:srgbClr val="FF0000"/>
                </a:solidFill>
              </a:rPr>
              <a:t>Реестр примерных основных общеобразовательных программ</a:t>
            </a:r>
            <a:r>
              <a:rPr lang="ru-RU" sz="3600" dirty="0">
                <a:solidFill>
                  <a:srgbClr val="FF0000"/>
                </a:solidFill>
              </a:rPr>
              <a:t> </a:t>
            </a:r>
          </a:p>
          <a:p>
            <a:pPr marL="0" indent="0" algn="ctr">
              <a:buNone/>
            </a:pPr>
            <a:r>
              <a:rPr lang="ru-RU" sz="3600" dirty="0">
                <a:solidFill>
                  <a:srgbClr val="7030A0"/>
                </a:solidFill>
              </a:rPr>
              <a:t>	</a:t>
            </a:r>
            <a:r>
              <a:rPr lang="ru-RU" sz="3600" dirty="0">
                <a:solidFill>
                  <a:srgbClr val="FF0000"/>
                </a:solidFill>
              </a:rPr>
              <a:t>(</a:t>
            </a:r>
            <a:r>
              <a:rPr lang="en-US" sz="3600" dirty="0">
                <a:solidFill>
                  <a:srgbClr val="FF0000"/>
                </a:solidFill>
              </a:rPr>
              <a:t>https://fgosreestr.ru/</a:t>
            </a:r>
            <a:r>
              <a:rPr lang="ru-RU" sz="3600" dirty="0">
                <a:solidFill>
                  <a:srgbClr val="FF0000"/>
                </a:solidFill>
              </a:rPr>
              <a:t>)</a:t>
            </a:r>
          </a:p>
          <a:p>
            <a:pPr marL="0" indent="0">
              <a:buNone/>
            </a:pPr>
            <a:r>
              <a:rPr lang="tt-RU" sz="2800" dirty="0" smtClean="0">
                <a:solidFill>
                  <a:srgbClr val="7030A0"/>
                </a:solidFill>
              </a:rPr>
              <a:t>1) </a:t>
            </a:r>
            <a:r>
              <a:rPr lang="ru-RU" sz="2800" dirty="0">
                <a:solidFill>
                  <a:srgbClr val="7030A0"/>
                </a:solidFill>
              </a:rPr>
              <a:t>П</a:t>
            </a:r>
            <a:r>
              <a:rPr lang="ru-RU" sz="2800" dirty="0" smtClean="0">
                <a:solidFill>
                  <a:srgbClr val="7030A0"/>
                </a:solidFill>
              </a:rPr>
              <a:t>римерная образовательная программа учебного предмета «Литературное чтение на родном (татарском) языке» для 1-4 классов начального общего образования </a:t>
            </a:r>
            <a:r>
              <a:rPr lang="tt-RU" sz="2900" dirty="0" smtClean="0">
                <a:solidFill>
                  <a:srgbClr val="0070C0"/>
                </a:solidFill>
              </a:rPr>
              <a:t>(</a:t>
            </a:r>
            <a:r>
              <a:rPr lang="ru-RU" sz="2900" dirty="0" smtClean="0">
                <a:solidFill>
                  <a:srgbClr val="0070C0"/>
                </a:solidFill>
              </a:rPr>
              <a:t>одобрена решением федерального учебно-методического объединения по общему образованию</a:t>
            </a:r>
            <a:r>
              <a:rPr lang="ru-RU" sz="2900" dirty="0">
                <a:solidFill>
                  <a:srgbClr val="0070C0"/>
                </a:solidFill>
              </a:rPr>
              <a:t>, </a:t>
            </a:r>
            <a:r>
              <a:rPr lang="ru-RU" sz="2900" dirty="0" smtClean="0">
                <a:solidFill>
                  <a:srgbClr val="0070C0"/>
                </a:solidFill>
              </a:rPr>
              <a:t>протокол от </a:t>
            </a:r>
            <a:r>
              <a:rPr lang="ru-RU" sz="2900" dirty="0">
                <a:solidFill>
                  <a:srgbClr val="0070C0"/>
                </a:solidFill>
              </a:rPr>
              <a:t>«01» июля 2021 № 2/21)</a:t>
            </a:r>
          </a:p>
          <a:p>
            <a:pPr marL="0" indent="0">
              <a:buNone/>
            </a:pPr>
            <a:endParaRPr lang="ru-RU" sz="2000" dirty="0">
              <a:solidFill>
                <a:srgbClr val="0070C0"/>
              </a:solidFill>
            </a:endParaRPr>
          </a:p>
          <a:p>
            <a:pPr marL="0" indent="0">
              <a:buNone/>
            </a:pPr>
            <a:r>
              <a:rPr lang="tt-RU" sz="2800" dirty="0" smtClean="0">
                <a:solidFill>
                  <a:srgbClr val="7030A0"/>
                </a:solidFill>
              </a:rPr>
              <a:t>2) </a:t>
            </a:r>
            <a:r>
              <a:rPr lang="ru-RU" sz="2800" dirty="0" smtClean="0">
                <a:solidFill>
                  <a:srgbClr val="7030A0"/>
                </a:solidFill>
              </a:rPr>
              <a:t>Примерная образовательная программа учебного предмета «Литературное чтение на родном (татарском) языке» для 1-4 классов начального общего образования с обучением на родном (татарском) языке </a:t>
            </a:r>
            <a:r>
              <a:rPr lang="tt-RU" sz="2400" dirty="0" smtClean="0">
                <a:solidFill>
                  <a:srgbClr val="0070C0"/>
                </a:solidFill>
              </a:rPr>
              <a:t>(</a:t>
            </a:r>
            <a:r>
              <a:rPr lang="ru-RU" sz="2800" dirty="0">
                <a:solidFill>
                  <a:srgbClr val="0070C0"/>
                </a:solidFill>
              </a:rPr>
              <a:t>одобрена решением федерального учебно-методического объединения по общему образованию, протокол от «01» июля 2021 № 2/21)</a:t>
            </a:r>
          </a:p>
          <a:p>
            <a:pPr marL="0" indent="0">
              <a:buNone/>
            </a:pPr>
            <a:endParaRPr lang="ru-RU" sz="2800" dirty="0" smtClean="0">
              <a:solidFill>
                <a:srgbClr val="7030A0"/>
              </a:solidFill>
            </a:endParaRPr>
          </a:p>
          <a:p>
            <a:pPr marL="0" indent="0">
              <a:buNone/>
            </a:pPr>
            <a:endParaRPr lang="ru-RU" sz="2000" dirty="0">
              <a:solidFill>
                <a:srgbClr val="0070C0"/>
              </a:solidFill>
            </a:endParaRPr>
          </a:p>
          <a:p>
            <a:pPr marL="0" indent="0">
              <a:buNone/>
            </a:pPr>
            <a:endParaRPr lang="ru-RU" sz="2000" dirty="0" smtClean="0">
              <a:solidFill>
                <a:srgbClr val="7030A0"/>
              </a:solidFill>
            </a:endParaRPr>
          </a:p>
          <a:p>
            <a:pPr marL="0" indent="0">
              <a:buNone/>
            </a:pPr>
            <a:endParaRPr lang="ru-RU" dirty="0">
              <a:solidFill>
                <a:srgbClr val="7030A0"/>
              </a:solidFill>
            </a:endParaRPr>
          </a:p>
        </p:txBody>
      </p:sp>
    </p:spTree>
    <p:extLst>
      <p:ext uri="{BB962C8B-B14F-4D97-AF65-F5344CB8AC3E}">
        <p14:creationId xmlns:p14="http://schemas.microsoft.com/office/powerpoint/2010/main" val="1385244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82154"/>
          </a:xfrm>
          <a:noFill/>
        </p:spPr>
        <p:txBody>
          <a:bodyPr>
            <a:normAutofit fontScale="90000"/>
          </a:bodyPr>
          <a:lstStyle/>
          <a:p>
            <a:r>
              <a:rPr lang="tt-RU" dirty="0" smtClean="0">
                <a:solidFill>
                  <a:srgbClr val="0070C0"/>
                </a:solidFill>
              </a:rPr>
              <a:t/>
            </a:r>
            <a:br>
              <a:rPr lang="tt-RU" dirty="0" smtClean="0">
                <a:solidFill>
                  <a:srgbClr val="0070C0"/>
                </a:solidFill>
              </a:rPr>
            </a:br>
            <a:r>
              <a:rPr lang="ru-RU" sz="3600" b="1" dirty="0" err="1" smtClean="0">
                <a:solidFill>
                  <a:srgbClr val="0070C0"/>
                </a:solidFill>
              </a:rPr>
              <a:t>Предметларны</a:t>
            </a:r>
            <a:r>
              <a:rPr lang="ru-RU" sz="3600" b="1" dirty="0" smtClean="0">
                <a:solidFill>
                  <a:srgbClr val="0070C0"/>
                </a:solidFill>
              </a:rPr>
              <a:t> (курс, </a:t>
            </a:r>
            <a:r>
              <a:rPr lang="ru-RU" sz="3600" b="1" dirty="0" err="1" smtClean="0">
                <a:solidFill>
                  <a:srgbClr val="0070C0"/>
                </a:solidFill>
              </a:rPr>
              <a:t>дисциплина,модуль</a:t>
            </a:r>
            <a:r>
              <a:rPr lang="ru-RU" sz="3600" b="1" dirty="0" smtClean="0">
                <a:solidFill>
                  <a:srgbClr val="0070C0"/>
                </a:solidFill>
              </a:rPr>
              <a:t>) </a:t>
            </a:r>
            <a:r>
              <a:rPr lang="ru-RU" sz="3600" b="1" dirty="0" err="1" smtClean="0">
                <a:solidFill>
                  <a:srgbClr val="0070C0"/>
                </a:solidFill>
              </a:rPr>
              <a:t>укыту</a:t>
            </a:r>
            <a:r>
              <a:rPr lang="ru-RU" sz="3600" b="1" dirty="0" smtClean="0">
                <a:solidFill>
                  <a:srgbClr val="0070C0"/>
                </a:solidFill>
              </a:rPr>
              <a:t> </a:t>
            </a:r>
            <a:r>
              <a:rPr lang="ru-RU" sz="3600" b="1" dirty="0" err="1" smtClean="0">
                <a:solidFill>
                  <a:srgbClr val="0070C0"/>
                </a:solidFill>
              </a:rPr>
              <a:t>программалары</a:t>
            </a:r>
            <a:r>
              <a:rPr lang="tt-RU" sz="3600" b="1" dirty="0" smtClean="0">
                <a:solidFill>
                  <a:srgbClr val="0070C0"/>
                </a:solidFill>
              </a:rPr>
              <a:t/>
            </a:r>
            <a:br>
              <a:rPr lang="tt-RU" sz="3600" b="1" dirty="0" smtClean="0">
                <a:solidFill>
                  <a:srgbClr val="0070C0"/>
                </a:solidFill>
              </a:rPr>
            </a:br>
            <a:endParaRPr lang="ru-RU" sz="3600" b="1" dirty="0">
              <a:solidFill>
                <a:srgbClr val="002060"/>
              </a:solidFill>
            </a:endParaRPr>
          </a:p>
        </p:txBody>
      </p:sp>
      <p:sp>
        <p:nvSpPr>
          <p:cNvPr id="3" name="Объект 2"/>
          <p:cNvSpPr>
            <a:spLocks noGrp="1"/>
          </p:cNvSpPr>
          <p:nvPr>
            <p:ph idx="1"/>
          </p:nvPr>
        </p:nvSpPr>
        <p:spPr>
          <a:xfrm>
            <a:off x="467544" y="1916832"/>
            <a:ext cx="8229600" cy="4525963"/>
          </a:xfrm>
        </p:spPr>
        <p:txBody>
          <a:bodyPr>
            <a:normAutofit fontScale="70000" lnSpcReduction="20000"/>
          </a:bodyPr>
          <a:lstStyle/>
          <a:p>
            <a:pPr algn="ctr"/>
            <a:r>
              <a:rPr lang="tt-RU" sz="3600" dirty="0">
                <a:solidFill>
                  <a:srgbClr val="FF0000"/>
                </a:solidFill>
              </a:rPr>
              <a:t>Реестр примерных основных общеобразовательных программ</a:t>
            </a:r>
            <a:r>
              <a:rPr lang="ru-RU" sz="3600" dirty="0">
                <a:solidFill>
                  <a:srgbClr val="FF0000"/>
                </a:solidFill>
              </a:rPr>
              <a:t> </a:t>
            </a:r>
          </a:p>
          <a:p>
            <a:pPr marL="0" indent="0" algn="ctr">
              <a:buNone/>
            </a:pPr>
            <a:r>
              <a:rPr lang="ru-RU" sz="3600" dirty="0">
                <a:solidFill>
                  <a:srgbClr val="7030A0"/>
                </a:solidFill>
              </a:rPr>
              <a:t>	</a:t>
            </a:r>
            <a:r>
              <a:rPr lang="ru-RU" sz="3600" dirty="0">
                <a:solidFill>
                  <a:srgbClr val="FF0000"/>
                </a:solidFill>
              </a:rPr>
              <a:t>(</a:t>
            </a:r>
            <a:r>
              <a:rPr lang="en-US" sz="3600" dirty="0">
                <a:solidFill>
                  <a:srgbClr val="FF0000"/>
                </a:solidFill>
              </a:rPr>
              <a:t>https://fgosreestr.ru/</a:t>
            </a:r>
            <a:r>
              <a:rPr lang="ru-RU" sz="3600" dirty="0">
                <a:solidFill>
                  <a:srgbClr val="FF0000"/>
                </a:solidFill>
              </a:rPr>
              <a:t>)</a:t>
            </a:r>
          </a:p>
          <a:p>
            <a:pPr marL="0" indent="0">
              <a:buNone/>
            </a:pPr>
            <a:r>
              <a:rPr lang="tt-RU" sz="2800" dirty="0" smtClean="0">
                <a:solidFill>
                  <a:srgbClr val="7030A0"/>
                </a:solidFill>
              </a:rPr>
              <a:t>1) </a:t>
            </a:r>
            <a:r>
              <a:rPr lang="ru-RU" sz="2800" dirty="0">
                <a:solidFill>
                  <a:srgbClr val="7030A0"/>
                </a:solidFill>
              </a:rPr>
              <a:t>П</a:t>
            </a:r>
            <a:r>
              <a:rPr lang="ru-RU" sz="2800" dirty="0" smtClean="0">
                <a:solidFill>
                  <a:srgbClr val="7030A0"/>
                </a:solidFill>
              </a:rPr>
              <a:t>римерная образовательная программа учебного предмета «Родная литература (татарская)» для 5-9 классов основного общего образования </a:t>
            </a:r>
            <a:r>
              <a:rPr lang="tt-RU" sz="2900" dirty="0" smtClean="0">
                <a:solidFill>
                  <a:srgbClr val="0070C0"/>
                </a:solidFill>
              </a:rPr>
              <a:t>(</a:t>
            </a:r>
            <a:r>
              <a:rPr lang="ru-RU" sz="2900" dirty="0" smtClean="0">
                <a:solidFill>
                  <a:srgbClr val="0070C0"/>
                </a:solidFill>
              </a:rPr>
              <a:t>одобрена решением федерального учебно-методического объединения по общему образованию</a:t>
            </a:r>
            <a:r>
              <a:rPr lang="ru-RU" sz="2900" dirty="0">
                <a:solidFill>
                  <a:srgbClr val="0070C0"/>
                </a:solidFill>
              </a:rPr>
              <a:t>, </a:t>
            </a:r>
            <a:r>
              <a:rPr lang="ru-RU" sz="2900" dirty="0" smtClean="0">
                <a:solidFill>
                  <a:srgbClr val="0070C0"/>
                </a:solidFill>
              </a:rPr>
              <a:t>протокол от </a:t>
            </a:r>
            <a:r>
              <a:rPr lang="ru-RU" sz="2900" dirty="0">
                <a:solidFill>
                  <a:srgbClr val="0070C0"/>
                </a:solidFill>
              </a:rPr>
              <a:t>«01» июля 2021 № 2/21)</a:t>
            </a:r>
          </a:p>
          <a:p>
            <a:pPr marL="0" indent="0">
              <a:buNone/>
            </a:pPr>
            <a:endParaRPr lang="ru-RU" sz="2000" dirty="0">
              <a:solidFill>
                <a:srgbClr val="0070C0"/>
              </a:solidFill>
            </a:endParaRPr>
          </a:p>
          <a:p>
            <a:pPr marL="0" indent="0">
              <a:buNone/>
            </a:pPr>
            <a:r>
              <a:rPr lang="tt-RU" sz="2800" dirty="0" smtClean="0">
                <a:solidFill>
                  <a:srgbClr val="7030A0"/>
                </a:solidFill>
              </a:rPr>
              <a:t>2) </a:t>
            </a:r>
            <a:r>
              <a:rPr lang="ru-RU" sz="2800" dirty="0" smtClean="0">
                <a:solidFill>
                  <a:srgbClr val="7030A0"/>
                </a:solidFill>
              </a:rPr>
              <a:t>Примерная образовательная программа учебного предмета «Родная литература (татарская)» для 5-9 классов основного общего образования с обучением на родном (татарском) языке </a:t>
            </a:r>
            <a:r>
              <a:rPr lang="tt-RU" sz="2400" dirty="0" smtClean="0">
                <a:solidFill>
                  <a:srgbClr val="0070C0"/>
                </a:solidFill>
              </a:rPr>
              <a:t>(</a:t>
            </a:r>
            <a:r>
              <a:rPr lang="ru-RU" sz="2800" dirty="0">
                <a:solidFill>
                  <a:srgbClr val="0070C0"/>
                </a:solidFill>
              </a:rPr>
              <a:t>одобрена решением федерального учебно-методического объединения по общему образованию, протокол от «01» июля 2021 № 2/21)</a:t>
            </a:r>
          </a:p>
          <a:p>
            <a:pPr marL="0" indent="0">
              <a:buNone/>
            </a:pPr>
            <a:endParaRPr lang="ru-RU" sz="2800" dirty="0" smtClean="0">
              <a:solidFill>
                <a:srgbClr val="7030A0"/>
              </a:solidFill>
            </a:endParaRPr>
          </a:p>
          <a:p>
            <a:pPr marL="0" indent="0">
              <a:buNone/>
            </a:pPr>
            <a:endParaRPr lang="ru-RU" sz="2000" dirty="0">
              <a:solidFill>
                <a:srgbClr val="0070C0"/>
              </a:solidFill>
            </a:endParaRPr>
          </a:p>
          <a:p>
            <a:pPr marL="0" indent="0">
              <a:buNone/>
            </a:pPr>
            <a:endParaRPr lang="ru-RU" sz="2000" dirty="0" smtClean="0">
              <a:solidFill>
                <a:srgbClr val="7030A0"/>
              </a:solidFill>
            </a:endParaRPr>
          </a:p>
          <a:p>
            <a:pPr marL="0" indent="0">
              <a:buNone/>
            </a:pPr>
            <a:endParaRPr lang="ru-RU" dirty="0">
              <a:solidFill>
                <a:srgbClr val="7030A0"/>
              </a:solidFill>
            </a:endParaRPr>
          </a:p>
        </p:txBody>
      </p:sp>
    </p:spTree>
    <p:extLst>
      <p:ext uri="{BB962C8B-B14F-4D97-AF65-F5344CB8AC3E}">
        <p14:creationId xmlns:p14="http://schemas.microsoft.com/office/powerpoint/2010/main" val="1823789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82154"/>
          </a:xfrm>
          <a:noFill/>
        </p:spPr>
        <p:txBody>
          <a:bodyPr>
            <a:normAutofit fontScale="90000"/>
          </a:bodyPr>
          <a:lstStyle/>
          <a:p>
            <a:r>
              <a:rPr lang="tt-RU" dirty="0" smtClean="0">
                <a:solidFill>
                  <a:srgbClr val="0070C0"/>
                </a:solidFill>
              </a:rPr>
              <a:t/>
            </a:r>
            <a:br>
              <a:rPr lang="tt-RU" dirty="0" smtClean="0">
                <a:solidFill>
                  <a:srgbClr val="0070C0"/>
                </a:solidFill>
              </a:rPr>
            </a:br>
            <a:r>
              <a:rPr lang="ru-RU" sz="3600" b="1" dirty="0" err="1" smtClean="0">
                <a:solidFill>
                  <a:srgbClr val="0070C0"/>
                </a:solidFill>
              </a:rPr>
              <a:t>Предметларны</a:t>
            </a:r>
            <a:r>
              <a:rPr lang="ru-RU" sz="3600" b="1" dirty="0" smtClean="0">
                <a:solidFill>
                  <a:srgbClr val="0070C0"/>
                </a:solidFill>
              </a:rPr>
              <a:t> (курс, </a:t>
            </a:r>
            <a:r>
              <a:rPr lang="ru-RU" sz="3600" b="1" dirty="0" err="1" smtClean="0">
                <a:solidFill>
                  <a:srgbClr val="0070C0"/>
                </a:solidFill>
              </a:rPr>
              <a:t>дисциплина,модуль</a:t>
            </a:r>
            <a:r>
              <a:rPr lang="ru-RU" sz="3600" b="1" dirty="0" smtClean="0">
                <a:solidFill>
                  <a:srgbClr val="0070C0"/>
                </a:solidFill>
              </a:rPr>
              <a:t>) </a:t>
            </a:r>
            <a:r>
              <a:rPr lang="ru-RU" sz="3600" b="1" dirty="0" err="1" smtClean="0">
                <a:solidFill>
                  <a:srgbClr val="0070C0"/>
                </a:solidFill>
              </a:rPr>
              <a:t>укыту</a:t>
            </a:r>
            <a:r>
              <a:rPr lang="ru-RU" sz="3600" b="1" dirty="0" smtClean="0">
                <a:solidFill>
                  <a:srgbClr val="0070C0"/>
                </a:solidFill>
              </a:rPr>
              <a:t> </a:t>
            </a:r>
            <a:r>
              <a:rPr lang="ru-RU" sz="3600" b="1" dirty="0" err="1" smtClean="0">
                <a:solidFill>
                  <a:srgbClr val="0070C0"/>
                </a:solidFill>
              </a:rPr>
              <a:t>программалары</a:t>
            </a:r>
            <a:r>
              <a:rPr lang="tt-RU" sz="3600" b="1" dirty="0" smtClean="0">
                <a:solidFill>
                  <a:srgbClr val="0070C0"/>
                </a:solidFill>
              </a:rPr>
              <a:t/>
            </a:r>
            <a:br>
              <a:rPr lang="tt-RU" sz="3600" b="1" dirty="0" smtClean="0">
                <a:solidFill>
                  <a:srgbClr val="0070C0"/>
                </a:solidFill>
              </a:rPr>
            </a:br>
            <a:endParaRPr lang="ru-RU" sz="3600" b="1" dirty="0">
              <a:solidFill>
                <a:srgbClr val="002060"/>
              </a:solidFill>
            </a:endParaRPr>
          </a:p>
        </p:txBody>
      </p:sp>
      <p:sp>
        <p:nvSpPr>
          <p:cNvPr id="3" name="Объект 2"/>
          <p:cNvSpPr>
            <a:spLocks noGrp="1"/>
          </p:cNvSpPr>
          <p:nvPr>
            <p:ph idx="1"/>
          </p:nvPr>
        </p:nvSpPr>
        <p:spPr>
          <a:xfrm>
            <a:off x="467544" y="1916832"/>
            <a:ext cx="8229600" cy="4525963"/>
          </a:xfrm>
        </p:spPr>
        <p:txBody>
          <a:bodyPr>
            <a:normAutofit lnSpcReduction="10000"/>
          </a:bodyPr>
          <a:lstStyle/>
          <a:p>
            <a:pPr algn="ctr"/>
            <a:r>
              <a:rPr lang="tt-RU" sz="3600" dirty="0">
                <a:solidFill>
                  <a:srgbClr val="FF0000"/>
                </a:solidFill>
              </a:rPr>
              <a:t>Реестр примерных основных общеобразовательных программ</a:t>
            </a:r>
            <a:r>
              <a:rPr lang="ru-RU" sz="3600" dirty="0">
                <a:solidFill>
                  <a:srgbClr val="FF0000"/>
                </a:solidFill>
              </a:rPr>
              <a:t> </a:t>
            </a:r>
          </a:p>
          <a:p>
            <a:pPr marL="0" indent="0" algn="ctr">
              <a:buNone/>
            </a:pPr>
            <a:r>
              <a:rPr lang="ru-RU" sz="3600" dirty="0">
                <a:solidFill>
                  <a:srgbClr val="7030A0"/>
                </a:solidFill>
              </a:rPr>
              <a:t>	</a:t>
            </a:r>
            <a:r>
              <a:rPr lang="ru-RU" sz="3600" dirty="0">
                <a:solidFill>
                  <a:srgbClr val="FF0000"/>
                </a:solidFill>
              </a:rPr>
              <a:t>(</a:t>
            </a:r>
            <a:r>
              <a:rPr lang="en-US" sz="3600" dirty="0">
                <a:solidFill>
                  <a:srgbClr val="FF0000"/>
                </a:solidFill>
              </a:rPr>
              <a:t>https://fgosreestr.ru/</a:t>
            </a:r>
            <a:r>
              <a:rPr lang="ru-RU" sz="3600" dirty="0">
                <a:solidFill>
                  <a:srgbClr val="FF0000"/>
                </a:solidFill>
              </a:rPr>
              <a:t>)</a:t>
            </a:r>
          </a:p>
          <a:p>
            <a:pPr marL="0" indent="0">
              <a:buNone/>
            </a:pPr>
            <a:r>
              <a:rPr lang="tt-RU" sz="2800" dirty="0" smtClean="0">
                <a:solidFill>
                  <a:srgbClr val="7030A0"/>
                </a:solidFill>
              </a:rPr>
              <a:t>1) </a:t>
            </a:r>
            <a:r>
              <a:rPr lang="ru-RU" sz="2800" dirty="0">
                <a:solidFill>
                  <a:srgbClr val="7030A0"/>
                </a:solidFill>
              </a:rPr>
              <a:t>П</a:t>
            </a:r>
            <a:r>
              <a:rPr lang="ru-RU" sz="2800" dirty="0" smtClean="0">
                <a:solidFill>
                  <a:srgbClr val="7030A0"/>
                </a:solidFill>
              </a:rPr>
              <a:t>римерная образовательная программа учебного предмета «Родная литература (татарская)» для 10-11 классов среднего общего образования </a:t>
            </a:r>
            <a:r>
              <a:rPr lang="tt-RU" sz="2900" dirty="0" smtClean="0">
                <a:solidFill>
                  <a:srgbClr val="0070C0"/>
                </a:solidFill>
              </a:rPr>
              <a:t>(</a:t>
            </a:r>
            <a:r>
              <a:rPr lang="ru-RU" sz="2900" dirty="0" smtClean="0">
                <a:solidFill>
                  <a:srgbClr val="0070C0"/>
                </a:solidFill>
              </a:rPr>
              <a:t>одобрена решением федерального учебно-методического объединения по общему образованию</a:t>
            </a:r>
            <a:r>
              <a:rPr lang="ru-RU" sz="2900" dirty="0">
                <a:solidFill>
                  <a:srgbClr val="0070C0"/>
                </a:solidFill>
              </a:rPr>
              <a:t>, </a:t>
            </a:r>
            <a:r>
              <a:rPr lang="ru-RU" sz="2900" dirty="0" smtClean="0">
                <a:solidFill>
                  <a:srgbClr val="0070C0"/>
                </a:solidFill>
              </a:rPr>
              <a:t>протокол от </a:t>
            </a:r>
            <a:r>
              <a:rPr lang="ru-RU" sz="2900" dirty="0">
                <a:solidFill>
                  <a:srgbClr val="0070C0"/>
                </a:solidFill>
              </a:rPr>
              <a:t>«01» июля 2021 № 2/21)</a:t>
            </a:r>
          </a:p>
          <a:p>
            <a:pPr marL="0" indent="0">
              <a:buNone/>
            </a:pPr>
            <a:endParaRPr lang="ru-RU" sz="2000" dirty="0">
              <a:solidFill>
                <a:srgbClr val="0070C0"/>
              </a:solidFill>
            </a:endParaRPr>
          </a:p>
          <a:p>
            <a:pPr marL="0" indent="0">
              <a:buNone/>
            </a:pPr>
            <a:endParaRPr lang="ru-RU" sz="2000" dirty="0">
              <a:solidFill>
                <a:srgbClr val="0070C0"/>
              </a:solidFill>
            </a:endParaRPr>
          </a:p>
          <a:p>
            <a:pPr marL="0" indent="0">
              <a:buNone/>
            </a:pPr>
            <a:endParaRPr lang="ru-RU" sz="2000" dirty="0" smtClean="0">
              <a:solidFill>
                <a:srgbClr val="7030A0"/>
              </a:solidFill>
            </a:endParaRPr>
          </a:p>
          <a:p>
            <a:pPr marL="0" indent="0">
              <a:buNone/>
            </a:pPr>
            <a:endParaRPr lang="ru-RU" dirty="0">
              <a:solidFill>
                <a:srgbClr val="7030A0"/>
              </a:solidFill>
            </a:endParaRPr>
          </a:p>
        </p:txBody>
      </p:sp>
    </p:spTree>
    <p:extLst>
      <p:ext uri="{BB962C8B-B14F-4D97-AF65-F5344CB8AC3E}">
        <p14:creationId xmlns:p14="http://schemas.microsoft.com/office/powerpoint/2010/main" val="1582901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82154"/>
          </a:xfrm>
          <a:noFill/>
        </p:spPr>
        <p:txBody>
          <a:bodyPr>
            <a:normAutofit fontScale="90000"/>
          </a:bodyPr>
          <a:lstStyle/>
          <a:p>
            <a:r>
              <a:rPr lang="tt-RU" dirty="0" smtClean="0">
                <a:solidFill>
                  <a:srgbClr val="0070C0"/>
                </a:solidFill>
              </a:rPr>
              <a:t/>
            </a:r>
            <a:br>
              <a:rPr lang="tt-RU" dirty="0" smtClean="0">
                <a:solidFill>
                  <a:srgbClr val="0070C0"/>
                </a:solidFill>
              </a:rPr>
            </a:br>
            <a:r>
              <a:rPr lang="ru-RU" sz="3600" b="1" dirty="0" err="1" smtClean="0">
                <a:solidFill>
                  <a:srgbClr val="0070C0"/>
                </a:solidFill>
              </a:rPr>
              <a:t>Предметларны</a:t>
            </a:r>
            <a:r>
              <a:rPr lang="ru-RU" sz="3600" b="1" dirty="0" smtClean="0">
                <a:solidFill>
                  <a:srgbClr val="0070C0"/>
                </a:solidFill>
              </a:rPr>
              <a:t> (курс, </a:t>
            </a:r>
            <a:r>
              <a:rPr lang="ru-RU" sz="3600" b="1" dirty="0" err="1" smtClean="0">
                <a:solidFill>
                  <a:srgbClr val="0070C0"/>
                </a:solidFill>
              </a:rPr>
              <a:t>дисциплина,модуль</a:t>
            </a:r>
            <a:r>
              <a:rPr lang="ru-RU" sz="3600" b="1" dirty="0" smtClean="0">
                <a:solidFill>
                  <a:srgbClr val="0070C0"/>
                </a:solidFill>
              </a:rPr>
              <a:t>) </a:t>
            </a:r>
            <a:r>
              <a:rPr lang="ru-RU" sz="3600" b="1" dirty="0" err="1" smtClean="0">
                <a:solidFill>
                  <a:srgbClr val="0070C0"/>
                </a:solidFill>
              </a:rPr>
              <a:t>укыту</a:t>
            </a:r>
            <a:r>
              <a:rPr lang="ru-RU" sz="3600" b="1" dirty="0" smtClean="0">
                <a:solidFill>
                  <a:srgbClr val="0070C0"/>
                </a:solidFill>
              </a:rPr>
              <a:t> </a:t>
            </a:r>
            <a:r>
              <a:rPr lang="ru-RU" sz="3600" b="1" dirty="0" err="1" smtClean="0">
                <a:solidFill>
                  <a:srgbClr val="0070C0"/>
                </a:solidFill>
              </a:rPr>
              <a:t>программалары</a:t>
            </a:r>
            <a:r>
              <a:rPr lang="tt-RU" sz="3600" b="1" dirty="0" smtClean="0">
                <a:solidFill>
                  <a:srgbClr val="0070C0"/>
                </a:solidFill>
              </a:rPr>
              <a:t/>
            </a:r>
            <a:br>
              <a:rPr lang="tt-RU" sz="3600" b="1" dirty="0" smtClean="0">
                <a:solidFill>
                  <a:srgbClr val="0070C0"/>
                </a:solidFill>
              </a:rPr>
            </a:br>
            <a:endParaRPr lang="ru-RU" sz="3600" b="1" dirty="0">
              <a:solidFill>
                <a:srgbClr val="002060"/>
              </a:solidFill>
            </a:endParaRPr>
          </a:p>
        </p:txBody>
      </p:sp>
      <p:sp>
        <p:nvSpPr>
          <p:cNvPr id="3" name="Объект 2"/>
          <p:cNvSpPr>
            <a:spLocks noGrp="1"/>
          </p:cNvSpPr>
          <p:nvPr>
            <p:ph idx="1"/>
          </p:nvPr>
        </p:nvSpPr>
        <p:spPr>
          <a:xfrm>
            <a:off x="467544" y="1916832"/>
            <a:ext cx="8229600" cy="4525963"/>
          </a:xfrm>
        </p:spPr>
        <p:txBody>
          <a:bodyPr>
            <a:normAutofit fontScale="77500" lnSpcReduction="20000"/>
          </a:bodyPr>
          <a:lstStyle/>
          <a:p>
            <a:pPr algn="ctr"/>
            <a:r>
              <a:rPr lang="tt-RU" sz="3600" dirty="0">
                <a:solidFill>
                  <a:srgbClr val="FF0000"/>
                </a:solidFill>
              </a:rPr>
              <a:t>Реестр примерных основных общеобразовательных программ</a:t>
            </a:r>
            <a:r>
              <a:rPr lang="ru-RU" sz="3600" dirty="0">
                <a:solidFill>
                  <a:srgbClr val="FF0000"/>
                </a:solidFill>
              </a:rPr>
              <a:t> </a:t>
            </a:r>
          </a:p>
          <a:p>
            <a:pPr marL="0" indent="0" algn="ctr">
              <a:buNone/>
            </a:pPr>
            <a:r>
              <a:rPr lang="ru-RU" sz="3600" dirty="0">
                <a:solidFill>
                  <a:srgbClr val="7030A0"/>
                </a:solidFill>
              </a:rPr>
              <a:t>	</a:t>
            </a:r>
            <a:r>
              <a:rPr lang="ru-RU" sz="3600" dirty="0">
                <a:solidFill>
                  <a:srgbClr val="FF0000"/>
                </a:solidFill>
              </a:rPr>
              <a:t>(</a:t>
            </a:r>
            <a:r>
              <a:rPr lang="en-US" sz="3600" dirty="0">
                <a:solidFill>
                  <a:srgbClr val="FF0000"/>
                </a:solidFill>
              </a:rPr>
              <a:t>https://fgosreestr.ru/</a:t>
            </a:r>
            <a:r>
              <a:rPr lang="ru-RU" sz="3600" dirty="0">
                <a:solidFill>
                  <a:srgbClr val="FF0000"/>
                </a:solidFill>
              </a:rPr>
              <a:t>)</a:t>
            </a:r>
          </a:p>
          <a:p>
            <a:pPr marL="0" indent="0">
              <a:buNone/>
            </a:pPr>
            <a:r>
              <a:rPr lang="tt-RU" sz="2800" dirty="0" smtClean="0">
                <a:solidFill>
                  <a:srgbClr val="7030A0"/>
                </a:solidFill>
              </a:rPr>
              <a:t>1) </a:t>
            </a:r>
            <a:r>
              <a:rPr lang="ru-RU" sz="2800" dirty="0">
                <a:solidFill>
                  <a:srgbClr val="7030A0"/>
                </a:solidFill>
              </a:rPr>
              <a:t>П</a:t>
            </a:r>
            <a:r>
              <a:rPr lang="ru-RU" sz="2800" dirty="0" smtClean="0">
                <a:solidFill>
                  <a:srgbClr val="7030A0"/>
                </a:solidFill>
              </a:rPr>
              <a:t>римерная образовательная программа учебного предмета «Родной (татарский) язык» для 1-4 классов начального общего образования </a:t>
            </a:r>
            <a:r>
              <a:rPr lang="tt-RU" sz="2900" dirty="0" smtClean="0">
                <a:solidFill>
                  <a:srgbClr val="0070C0"/>
                </a:solidFill>
              </a:rPr>
              <a:t>(</a:t>
            </a:r>
            <a:r>
              <a:rPr lang="ru-RU" sz="2900" dirty="0" smtClean="0">
                <a:solidFill>
                  <a:srgbClr val="0070C0"/>
                </a:solidFill>
              </a:rPr>
              <a:t>одобрена решением федерального учебно-методического объединения по общему образованию</a:t>
            </a:r>
            <a:r>
              <a:rPr lang="ru-RU" sz="2900" dirty="0">
                <a:solidFill>
                  <a:srgbClr val="0070C0"/>
                </a:solidFill>
              </a:rPr>
              <a:t>, </a:t>
            </a:r>
            <a:r>
              <a:rPr lang="ru-RU" sz="2900" dirty="0" smtClean="0">
                <a:solidFill>
                  <a:srgbClr val="0070C0"/>
                </a:solidFill>
              </a:rPr>
              <a:t>протокол от 17 сентября 2020 </a:t>
            </a:r>
            <a:r>
              <a:rPr lang="ru-RU" sz="2900" dirty="0">
                <a:solidFill>
                  <a:srgbClr val="0070C0"/>
                </a:solidFill>
              </a:rPr>
              <a:t>№ </a:t>
            </a:r>
            <a:r>
              <a:rPr lang="ru-RU" sz="2900" dirty="0" smtClean="0">
                <a:solidFill>
                  <a:srgbClr val="0070C0"/>
                </a:solidFill>
              </a:rPr>
              <a:t>3/20)</a:t>
            </a:r>
            <a:endParaRPr lang="ru-RU" sz="2900" dirty="0">
              <a:solidFill>
                <a:srgbClr val="0070C0"/>
              </a:solidFill>
            </a:endParaRPr>
          </a:p>
          <a:p>
            <a:pPr marL="0" indent="0">
              <a:buNone/>
            </a:pPr>
            <a:endParaRPr lang="ru-RU" sz="2000" dirty="0">
              <a:solidFill>
                <a:srgbClr val="0070C0"/>
              </a:solidFill>
            </a:endParaRPr>
          </a:p>
          <a:p>
            <a:pPr marL="0" indent="0">
              <a:buNone/>
            </a:pPr>
            <a:r>
              <a:rPr lang="tt-RU" sz="2800" dirty="0" smtClean="0">
                <a:solidFill>
                  <a:srgbClr val="7030A0"/>
                </a:solidFill>
              </a:rPr>
              <a:t>2) </a:t>
            </a:r>
            <a:r>
              <a:rPr lang="ru-RU" sz="2800" dirty="0">
                <a:solidFill>
                  <a:srgbClr val="7030A0"/>
                </a:solidFill>
              </a:rPr>
              <a:t>Примерная образовательная программа учебного предмета «Родной (татарский) язык» для 1-4 классов начального общего образования </a:t>
            </a:r>
            <a:r>
              <a:rPr lang="ru-RU" sz="2800" dirty="0" smtClean="0">
                <a:solidFill>
                  <a:srgbClr val="7030A0"/>
                </a:solidFill>
              </a:rPr>
              <a:t>с обучением на родном (татарском) языке </a:t>
            </a:r>
            <a:r>
              <a:rPr lang="tt-RU" sz="2900" dirty="0" smtClean="0">
                <a:solidFill>
                  <a:srgbClr val="0070C0"/>
                </a:solidFill>
              </a:rPr>
              <a:t>(</a:t>
            </a:r>
            <a:r>
              <a:rPr lang="ru-RU" sz="2900" dirty="0">
                <a:solidFill>
                  <a:srgbClr val="0070C0"/>
                </a:solidFill>
              </a:rPr>
              <a:t>одобрена решением федерального учебно-методического объединения по общему образованию, протокол от 17 сентября </a:t>
            </a:r>
            <a:r>
              <a:rPr lang="ru-RU" sz="2900" dirty="0" smtClean="0">
                <a:solidFill>
                  <a:srgbClr val="0070C0"/>
                </a:solidFill>
              </a:rPr>
              <a:t>2020 </a:t>
            </a:r>
            <a:r>
              <a:rPr lang="ru-RU" sz="2900" dirty="0">
                <a:solidFill>
                  <a:srgbClr val="0070C0"/>
                </a:solidFill>
              </a:rPr>
              <a:t>№ 3/20)</a:t>
            </a:r>
          </a:p>
          <a:p>
            <a:pPr marL="0" indent="0">
              <a:buNone/>
            </a:pPr>
            <a:endParaRPr lang="ru-RU" sz="2800" dirty="0" smtClean="0">
              <a:solidFill>
                <a:srgbClr val="7030A0"/>
              </a:solidFill>
            </a:endParaRPr>
          </a:p>
          <a:p>
            <a:pPr marL="0" indent="0">
              <a:buNone/>
            </a:pPr>
            <a:endParaRPr lang="ru-RU" sz="2000" dirty="0">
              <a:solidFill>
                <a:srgbClr val="0070C0"/>
              </a:solidFill>
            </a:endParaRPr>
          </a:p>
          <a:p>
            <a:pPr marL="0" indent="0">
              <a:buNone/>
            </a:pPr>
            <a:endParaRPr lang="ru-RU" sz="2000" dirty="0" smtClean="0">
              <a:solidFill>
                <a:srgbClr val="7030A0"/>
              </a:solidFill>
            </a:endParaRPr>
          </a:p>
          <a:p>
            <a:pPr marL="0" indent="0">
              <a:buNone/>
            </a:pPr>
            <a:endParaRPr lang="ru-RU" dirty="0">
              <a:solidFill>
                <a:srgbClr val="7030A0"/>
              </a:solidFill>
            </a:endParaRPr>
          </a:p>
        </p:txBody>
      </p:sp>
    </p:spTree>
    <p:extLst>
      <p:ext uri="{BB962C8B-B14F-4D97-AF65-F5344CB8AC3E}">
        <p14:creationId xmlns:p14="http://schemas.microsoft.com/office/powerpoint/2010/main" val="3574167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82154"/>
          </a:xfrm>
          <a:noFill/>
        </p:spPr>
        <p:txBody>
          <a:bodyPr>
            <a:normAutofit fontScale="90000"/>
          </a:bodyPr>
          <a:lstStyle/>
          <a:p>
            <a:r>
              <a:rPr lang="tt-RU" dirty="0" smtClean="0">
                <a:solidFill>
                  <a:srgbClr val="0070C0"/>
                </a:solidFill>
              </a:rPr>
              <a:t/>
            </a:r>
            <a:br>
              <a:rPr lang="tt-RU" dirty="0" smtClean="0">
                <a:solidFill>
                  <a:srgbClr val="0070C0"/>
                </a:solidFill>
              </a:rPr>
            </a:br>
            <a:r>
              <a:rPr lang="ru-RU" sz="3600" b="1" dirty="0" err="1" smtClean="0">
                <a:solidFill>
                  <a:srgbClr val="0070C0"/>
                </a:solidFill>
              </a:rPr>
              <a:t>Предметларны</a:t>
            </a:r>
            <a:r>
              <a:rPr lang="ru-RU" sz="3600" b="1" dirty="0" smtClean="0">
                <a:solidFill>
                  <a:srgbClr val="0070C0"/>
                </a:solidFill>
              </a:rPr>
              <a:t> (курс, </a:t>
            </a:r>
            <a:r>
              <a:rPr lang="ru-RU" sz="3600" b="1" dirty="0" err="1" smtClean="0">
                <a:solidFill>
                  <a:srgbClr val="0070C0"/>
                </a:solidFill>
              </a:rPr>
              <a:t>дисциплина,модуль</a:t>
            </a:r>
            <a:r>
              <a:rPr lang="ru-RU" sz="3600" b="1" dirty="0" smtClean="0">
                <a:solidFill>
                  <a:srgbClr val="0070C0"/>
                </a:solidFill>
              </a:rPr>
              <a:t>) </a:t>
            </a:r>
            <a:r>
              <a:rPr lang="ru-RU" sz="3600" b="1" dirty="0" err="1" smtClean="0">
                <a:solidFill>
                  <a:srgbClr val="0070C0"/>
                </a:solidFill>
              </a:rPr>
              <a:t>укыту</a:t>
            </a:r>
            <a:r>
              <a:rPr lang="ru-RU" sz="3600" b="1" dirty="0" smtClean="0">
                <a:solidFill>
                  <a:srgbClr val="0070C0"/>
                </a:solidFill>
              </a:rPr>
              <a:t> </a:t>
            </a:r>
            <a:r>
              <a:rPr lang="ru-RU" sz="3600" b="1" dirty="0" err="1" smtClean="0">
                <a:solidFill>
                  <a:srgbClr val="0070C0"/>
                </a:solidFill>
              </a:rPr>
              <a:t>программалары</a:t>
            </a:r>
            <a:r>
              <a:rPr lang="tt-RU" sz="3600" b="1" dirty="0" smtClean="0">
                <a:solidFill>
                  <a:srgbClr val="0070C0"/>
                </a:solidFill>
              </a:rPr>
              <a:t/>
            </a:r>
            <a:br>
              <a:rPr lang="tt-RU" sz="3600" b="1" dirty="0" smtClean="0">
                <a:solidFill>
                  <a:srgbClr val="0070C0"/>
                </a:solidFill>
              </a:rPr>
            </a:br>
            <a:endParaRPr lang="ru-RU" sz="3600" b="1" dirty="0">
              <a:solidFill>
                <a:srgbClr val="002060"/>
              </a:solidFill>
            </a:endParaRPr>
          </a:p>
        </p:txBody>
      </p:sp>
      <p:sp>
        <p:nvSpPr>
          <p:cNvPr id="3" name="Объект 2"/>
          <p:cNvSpPr>
            <a:spLocks noGrp="1"/>
          </p:cNvSpPr>
          <p:nvPr>
            <p:ph idx="1"/>
          </p:nvPr>
        </p:nvSpPr>
        <p:spPr>
          <a:xfrm>
            <a:off x="467544" y="1916832"/>
            <a:ext cx="8229600" cy="4525963"/>
          </a:xfrm>
        </p:spPr>
        <p:txBody>
          <a:bodyPr>
            <a:normAutofit fontScale="77500" lnSpcReduction="20000"/>
          </a:bodyPr>
          <a:lstStyle/>
          <a:p>
            <a:pPr algn="ctr"/>
            <a:r>
              <a:rPr lang="tt-RU" sz="3600" dirty="0">
                <a:solidFill>
                  <a:srgbClr val="FF0000"/>
                </a:solidFill>
              </a:rPr>
              <a:t>Реестр примерных основных общеобразовательных программ</a:t>
            </a:r>
            <a:r>
              <a:rPr lang="ru-RU" sz="3600" dirty="0">
                <a:solidFill>
                  <a:srgbClr val="FF0000"/>
                </a:solidFill>
              </a:rPr>
              <a:t> </a:t>
            </a:r>
          </a:p>
          <a:p>
            <a:pPr marL="0" indent="0" algn="ctr">
              <a:buNone/>
            </a:pPr>
            <a:r>
              <a:rPr lang="ru-RU" sz="3600" dirty="0">
                <a:solidFill>
                  <a:srgbClr val="7030A0"/>
                </a:solidFill>
              </a:rPr>
              <a:t>	</a:t>
            </a:r>
            <a:r>
              <a:rPr lang="ru-RU" sz="3600" dirty="0">
                <a:solidFill>
                  <a:srgbClr val="FF0000"/>
                </a:solidFill>
              </a:rPr>
              <a:t>(</a:t>
            </a:r>
            <a:r>
              <a:rPr lang="en-US" sz="3600" dirty="0">
                <a:solidFill>
                  <a:srgbClr val="FF0000"/>
                </a:solidFill>
              </a:rPr>
              <a:t>https://fgosreestr.ru/</a:t>
            </a:r>
            <a:r>
              <a:rPr lang="ru-RU" sz="3600" dirty="0">
                <a:solidFill>
                  <a:srgbClr val="FF0000"/>
                </a:solidFill>
              </a:rPr>
              <a:t>)</a:t>
            </a:r>
          </a:p>
          <a:p>
            <a:pPr marL="0" indent="0">
              <a:buNone/>
            </a:pPr>
            <a:r>
              <a:rPr lang="tt-RU" sz="2800" dirty="0" smtClean="0">
                <a:solidFill>
                  <a:srgbClr val="7030A0"/>
                </a:solidFill>
              </a:rPr>
              <a:t>1) </a:t>
            </a:r>
            <a:r>
              <a:rPr lang="ru-RU" sz="2800" dirty="0">
                <a:solidFill>
                  <a:srgbClr val="7030A0"/>
                </a:solidFill>
              </a:rPr>
              <a:t>П</a:t>
            </a:r>
            <a:r>
              <a:rPr lang="ru-RU" sz="2800" dirty="0" smtClean="0">
                <a:solidFill>
                  <a:srgbClr val="7030A0"/>
                </a:solidFill>
              </a:rPr>
              <a:t>римерная образовательная программа учебного предмета «Родной (татарский) язык» для 5-9 классов основного общего образования </a:t>
            </a:r>
            <a:r>
              <a:rPr lang="tt-RU" sz="2900" dirty="0" smtClean="0">
                <a:solidFill>
                  <a:srgbClr val="0070C0"/>
                </a:solidFill>
              </a:rPr>
              <a:t>(</a:t>
            </a:r>
            <a:r>
              <a:rPr lang="ru-RU" sz="2900" dirty="0" smtClean="0">
                <a:solidFill>
                  <a:srgbClr val="0070C0"/>
                </a:solidFill>
              </a:rPr>
              <a:t>одобрена решением федерального учебно-методического объединения по общему образованию</a:t>
            </a:r>
            <a:r>
              <a:rPr lang="ru-RU" sz="2900" dirty="0">
                <a:solidFill>
                  <a:srgbClr val="0070C0"/>
                </a:solidFill>
              </a:rPr>
              <a:t>, </a:t>
            </a:r>
            <a:r>
              <a:rPr lang="ru-RU" sz="2900" dirty="0" smtClean="0">
                <a:solidFill>
                  <a:srgbClr val="0070C0"/>
                </a:solidFill>
              </a:rPr>
              <a:t>протокол от 17 сентября 2020 </a:t>
            </a:r>
            <a:r>
              <a:rPr lang="ru-RU" sz="2900" dirty="0">
                <a:solidFill>
                  <a:srgbClr val="0070C0"/>
                </a:solidFill>
              </a:rPr>
              <a:t>№ </a:t>
            </a:r>
            <a:r>
              <a:rPr lang="ru-RU" sz="2900" dirty="0" smtClean="0">
                <a:solidFill>
                  <a:srgbClr val="0070C0"/>
                </a:solidFill>
              </a:rPr>
              <a:t>3/20)</a:t>
            </a:r>
            <a:endParaRPr lang="ru-RU" sz="2900" dirty="0">
              <a:solidFill>
                <a:srgbClr val="0070C0"/>
              </a:solidFill>
            </a:endParaRPr>
          </a:p>
          <a:p>
            <a:pPr marL="0" indent="0">
              <a:buNone/>
            </a:pPr>
            <a:endParaRPr lang="ru-RU" sz="2000" dirty="0">
              <a:solidFill>
                <a:srgbClr val="0070C0"/>
              </a:solidFill>
            </a:endParaRPr>
          </a:p>
          <a:p>
            <a:pPr marL="0" indent="0">
              <a:buNone/>
            </a:pPr>
            <a:r>
              <a:rPr lang="tt-RU" sz="2800" dirty="0" smtClean="0">
                <a:solidFill>
                  <a:srgbClr val="7030A0"/>
                </a:solidFill>
              </a:rPr>
              <a:t>2) </a:t>
            </a:r>
            <a:r>
              <a:rPr lang="ru-RU" sz="2800" dirty="0">
                <a:solidFill>
                  <a:srgbClr val="7030A0"/>
                </a:solidFill>
              </a:rPr>
              <a:t>Примерная образовательная программа учебного предмета «Родной (татарский) язык» для </a:t>
            </a:r>
            <a:r>
              <a:rPr lang="ru-RU" sz="2800" dirty="0" smtClean="0">
                <a:solidFill>
                  <a:srgbClr val="7030A0"/>
                </a:solidFill>
              </a:rPr>
              <a:t>5-9 </a:t>
            </a:r>
            <a:r>
              <a:rPr lang="ru-RU" sz="2800" dirty="0">
                <a:solidFill>
                  <a:srgbClr val="7030A0"/>
                </a:solidFill>
              </a:rPr>
              <a:t>классов </a:t>
            </a:r>
            <a:r>
              <a:rPr lang="ru-RU" sz="2800" dirty="0" smtClean="0">
                <a:solidFill>
                  <a:srgbClr val="7030A0"/>
                </a:solidFill>
              </a:rPr>
              <a:t>основного </a:t>
            </a:r>
            <a:r>
              <a:rPr lang="ru-RU" sz="2800" dirty="0">
                <a:solidFill>
                  <a:srgbClr val="7030A0"/>
                </a:solidFill>
              </a:rPr>
              <a:t>общего образования </a:t>
            </a:r>
            <a:r>
              <a:rPr lang="ru-RU" sz="2800" dirty="0" smtClean="0">
                <a:solidFill>
                  <a:srgbClr val="7030A0"/>
                </a:solidFill>
              </a:rPr>
              <a:t>с обучением на родном (татарском) языке </a:t>
            </a:r>
            <a:r>
              <a:rPr lang="tt-RU" sz="2900" dirty="0" smtClean="0">
                <a:solidFill>
                  <a:srgbClr val="0070C0"/>
                </a:solidFill>
              </a:rPr>
              <a:t>(</a:t>
            </a:r>
            <a:r>
              <a:rPr lang="ru-RU" sz="2900" dirty="0">
                <a:solidFill>
                  <a:srgbClr val="0070C0"/>
                </a:solidFill>
              </a:rPr>
              <a:t>одобрена решением федерального учебно-методического объединения по общему образованию, протокол от 17 сентября </a:t>
            </a:r>
            <a:r>
              <a:rPr lang="ru-RU" sz="2900" dirty="0" smtClean="0">
                <a:solidFill>
                  <a:srgbClr val="0070C0"/>
                </a:solidFill>
              </a:rPr>
              <a:t>2020 </a:t>
            </a:r>
            <a:r>
              <a:rPr lang="ru-RU" sz="2900" dirty="0">
                <a:solidFill>
                  <a:srgbClr val="0070C0"/>
                </a:solidFill>
              </a:rPr>
              <a:t>№ 3/20)</a:t>
            </a:r>
          </a:p>
          <a:p>
            <a:pPr marL="0" indent="0">
              <a:buNone/>
            </a:pPr>
            <a:endParaRPr lang="ru-RU" sz="2800" dirty="0" smtClean="0">
              <a:solidFill>
                <a:srgbClr val="7030A0"/>
              </a:solidFill>
            </a:endParaRPr>
          </a:p>
          <a:p>
            <a:pPr marL="0" indent="0">
              <a:buNone/>
            </a:pPr>
            <a:endParaRPr lang="ru-RU" sz="2000" dirty="0">
              <a:solidFill>
                <a:srgbClr val="0070C0"/>
              </a:solidFill>
            </a:endParaRPr>
          </a:p>
          <a:p>
            <a:pPr marL="0" indent="0">
              <a:buNone/>
            </a:pPr>
            <a:endParaRPr lang="ru-RU" sz="2000" dirty="0" smtClean="0">
              <a:solidFill>
                <a:srgbClr val="7030A0"/>
              </a:solidFill>
            </a:endParaRPr>
          </a:p>
          <a:p>
            <a:pPr marL="0" indent="0">
              <a:buNone/>
            </a:pPr>
            <a:endParaRPr lang="ru-RU" dirty="0">
              <a:solidFill>
                <a:srgbClr val="7030A0"/>
              </a:solidFill>
            </a:endParaRPr>
          </a:p>
        </p:txBody>
      </p:sp>
    </p:spTree>
    <p:extLst>
      <p:ext uri="{BB962C8B-B14F-4D97-AF65-F5344CB8AC3E}">
        <p14:creationId xmlns:p14="http://schemas.microsoft.com/office/powerpoint/2010/main" val="2040870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2546</TotalTime>
  <Words>1251</Words>
  <Application>Microsoft Office PowerPoint</Application>
  <PresentationFormat>Экран (4:3)</PresentationFormat>
  <Paragraphs>209</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Тема Office</vt:lpstr>
      <vt:lpstr>Тел өйрәнүдә хокукый-методик документлар  </vt:lpstr>
      <vt:lpstr>Яңартылган федераль дәүләт белем стандартлары</vt:lpstr>
      <vt:lpstr>  Яңартылган федераль дәүләт белем стандартлары  </vt:lpstr>
      <vt:lpstr> Гомуми белем бирүнең үрнәк программалары </vt:lpstr>
      <vt:lpstr> Предметларны (курс, дисциплина,модуль) укыту программалары </vt:lpstr>
      <vt:lpstr> Предметларны (курс, дисциплина,модуль) укыту программалары </vt:lpstr>
      <vt:lpstr> Предметларны (курс, дисциплина,модуль) укыту программалары </vt:lpstr>
      <vt:lpstr> Предметларны (курс, дисциплина,модуль) укыту программалары </vt:lpstr>
      <vt:lpstr> Предметларны (курс, дисциплина,модуль) укыту программалары </vt:lpstr>
      <vt:lpstr> Предметларны (курс, дисциплина,модуль) укыту программалары </vt:lpstr>
      <vt:lpstr> Предметларны (курс, дисциплина,модуль) укыту программалары </vt:lpstr>
      <vt:lpstr> Предметларны (курс, дисциплина,модуль) укыту программалары </vt:lpstr>
      <vt:lpstr> Предметларны (курс, дисциплина,модуль) укыту программалары </vt:lpstr>
      <vt:lpstr> Предметларны (курс, дисциплина,модуль) укыту программалары </vt:lpstr>
      <vt:lpstr> Министрлык сайтында урнаштырылган материаллар </vt:lpstr>
      <vt:lpstr> Министрлык сайтында урнаштырылган материаллар </vt:lpstr>
      <vt:lpstr> Министрлык сайтында урнаштырылган материаллар </vt:lpstr>
      <vt:lpstr> Министрлык сайтында урнаштырылган материаллар </vt:lpstr>
      <vt:lpstr> Министрлык сайтында урнаштырылган материаллар </vt:lpstr>
      <vt:lpstr> Министрлык сайтында урнаштырылган материаллар </vt:lpstr>
      <vt:lpstr> Г.Ибраһимов исемендәге Тел,әдәбият һәм сәнгать институты </vt:lpstr>
      <vt:lpstr> Г.Ибраһимов исемендәге Тел,әдәбият һәм сәнгать институты </vt:lpstr>
      <vt:lpstr> Г.Ибраһимов исемендәге Тел,әдәбият һәм сәнгать институты http://www.antat.ru/ru/iyli/publishing/book </vt:lpstr>
      <vt:lpstr>Татарстан Республикасы Мәгарифне үстерү институты</vt:lpstr>
      <vt:lpstr>Татарстан Республикасы Мәгарифне үстерү институты</vt:lpstr>
      <vt:lpstr>Единое содержание общего образования</vt:lpstr>
      <vt:lpstr>Единое содержание общего образования (edsoo.ru)</vt:lpstr>
      <vt:lpstr>Законодательство Российской  Федерации</vt:lpstr>
      <vt:lpstr> </vt:lpstr>
      <vt:lpstr> Федеральный закон « Об образовании Российской федерации», № 273 от 29.12.2012 г. </vt:lpstr>
      <vt:lpstr> Федеральный закон « Об образовании Российской Федерации», № 273 от 29.12.2012 г. с изм.от 03.08.2018 №317 </vt:lpstr>
      <vt:lpstr>  Статья 18. Печатные и электронные образовательные и информационные ресурсы . </vt:lpstr>
      <vt:lpstr>  Статья 18. Печатные и электронные образовательные и информационные ресурсы . </vt:lpstr>
      <vt:lpstr>  Статья 59. Итоговая аттестация  </vt:lpstr>
      <vt:lpstr> Закон РТ « Об образовании»  (22.07.2013 г.)  </vt:lpstr>
      <vt:lpstr> Закон РТ « Об образовании»  (22.07.2013 г.)  </vt:lpstr>
      <vt:lpstr> Закон РТ « Об образовании»  (22.07.2013 г.)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Государственная  поддержка  талантливой  молодежи в Республике  Татарстан </dc:title>
  <dc:creator>Ескулова</dc:creator>
  <cp:lastModifiedBy>User</cp:lastModifiedBy>
  <cp:revision>245</cp:revision>
  <cp:lastPrinted>2022-05-05T06:53:49Z</cp:lastPrinted>
  <dcterms:created xsi:type="dcterms:W3CDTF">2012-05-04T05:09:58Z</dcterms:created>
  <dcterms:modified xsi:type="dcterms:W3CDTF">2022-05-05T06:54:12Z</dcterms:modified>
</cp:coreProperties>
</file>